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0"/>
  </p:notesMasterIdLst>
  <p:handoutMasterIdLst>
    <p:handoutMasterId r:id="rId31"/>
  </p:handoutMasterIdLst>
  <p:sldIdLst>
    <p:sldId id="266" r:id="rId5"/>
    <p:sldId id="308" r:id="rId6"/>
    <p:sldId id="310" r:id="rId7"/>
    <p:sldId id="311" r:id="rId8"/>
    <p:sldId id="312" r:id="rId9"/>
    <p:sldId id="313" r:id="rId10"/>
    <p:sldId id="332" r:id="rId11"/>
    <p:sldId id="333" r:id="rId12"/>
    <p:sldId id="334" r:id="rId13"/>
    <p:sldId id="326" r:id="rId14"/>
    <p:sldId id="314" r:id="rId15"/>
    <p:sldId id="315" r:id="rId16"/>
    <p:sldId id="316" r:id="rId17"/>
    <p:sldId id="317" r:id="rId18"/>
    <p:sldId id="318" r:id="rId19"/>
    <p:sldId id="327" r:id="rId20"/>
    <p:sldId id="322" r:id="rId21"/>
    <p:sldId id="324" r:id="rId22"/>
    <p:sldId id="319" r:id="rId23"/>
    <p:sldId id="325" r:id="rId24"/>
    <p:sldId id="328" r:id="rId25"/>
    <p:sldId id="335" r:id="rId26"/>
    <p:sldId id="331" r:id="rId27"/>
    <p:sldId id="329" r:id="rId28"/>
    <p:sldId id="33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khali" initials="ak" lastIdx="3" clrIdx="0">
    <p:extLst>
      <p:ext uri="{19B8F6BF-5375-455C-9EA6-DF929625EA0E}">
        <p15:presenceInfo xmlns:p15="http://schemas.microsoft.com/office/powerpoint/2012/main" userId="1d4c584dbb679adb" providerId="Windows Live"/>
      </p:ext>
    </p:extLst>
  </p:cmAuthor>
  <p:cmAuthor id="2" name="HP" initials="H" lastIdx="10" clrIdx="1">
    <p:extLst>
      <p:ext uri="{19B8F6BF-5375-455C-9EA6-DF929625EA0E}">
        <p15:presenceInfo xmlns:p15="http://schemas.microsoft.com/office/powerpoint/2012/main" userId="19aff1dda35578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6" autoAdjust="0"/>
    <p:restoredTop sz="94619" autoAdjust="0"/>
  </p:normalViewPr>
  <p:slideViewPr>
    <p:cSldViewPr snapToGrid="0">
      <p:cViewPr>
        <p:scale>
          <a:sx n="77" d="100"/>
          <a:sy n="77" d="100"/>
        </p:scale>
        <p:origin x="65" y="382"/>
      </p:cViewPr>
      <p:guideLst/>
    </p:cSldViewPr>
  </p:slideViewPr>
  <p:notesTextViewPr>
    <p:cViewPr>
      <p:scale>
        <a:sx n="1" d="1"/>
        <a:sy n="1" d="1"/>
      </p:scale>
      <p:origin x="0" y="0"/>
    </p:cViewPr>
  </p:notesTextViewPr>
  <p:sorterViewPr>
    <p:cViewPr>
      <p:scale>
        <a:sx n="100" d="100"/>
        <a:sy n="100" d="100"/>
      </p:scale>
      <p:origin x="0" y="-38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1-19T12:23:57.915" idx="7">
    <p:pos x="7153" y="1627"/>
    <p:text>. En effet, la cause principale des interruptions d’énergie est due au saut du disjoncteur. Ces interruptions peuvent causer d’importants dégâts sur le fonctionnement des appareils électroniques de la maison.</p:text>
    <p:extLst>
      <p:ext uri="{C676402C-5697-4E1C-873F-D02D1690AC5C}">
        <p15:threadingInfo xmlns:p15="http://schemas.microsoft.com/office/powerpoint/2012/main" timeZoneBias="-60"/>
      </p:ext>
    </p:extLst>
  </p:cm>
  <p:cm authorId="2" dt="2023-01-19T12:24:14.676" idx="8">
    <p:pos x="7175" y="1880"/>
    <p:text>un besoin fortement exigé dans les maisons intelligentes à savoir :
                     -Contrôle d’accès. 
                      -Alarme en cas de fuite de courant ou de gaz
                      - Détecteur de présence.</p:text>
    <p:extLst>
      <p:ext uri="{C676402C-5697-4E1C-873F-D02D1690AC5C}">
        <p15:threadingInfo xmlns:p15="http://schemas.microsoft.com/office/powerpoint/2012/main" timeZoneBias="-60"/>
      </p:ext>
    </p:extLst>
  </p:cm>
  <p:cm authorId="2" dt="2023-01-19T12:24:28.256" idx="9">
    <p:pos x="7201" y="2137"/>
    <p:text>-Permettre un contrôle à distance. 
                      -Notification en temps réel (PUSH, MAIL, SMS…)</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01-19T11:46:21.049" idx="10">
    <p:pos x="7104" y="1271"/>
    <p:text>Un hub est l'endroit où tous vos appareils se rencontrent : il communique avec tous les appareils intelligents compatibles et vous permet de les contrôler facilement à partir d'une application. Lors du choix d'un hub, certaines personnes apprécient le contrôle vocal sur tout, tandis que d'autres apprécient une compatibilité ou une confidentialité accrue. Il permet un contrôle plus granulaire d'un appareil à l'autre et vous permet de créer des routines plus sophistiquées.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01-19T11:44:31.006" idx="2">
    <p:pos x="10" y="10"/>
    <p:text>Ce système utilise des capteurs à installer dans le psurveiller la consommation d'énergie de tous les appareils électroniques de la maison. Il peut également identifier les appareils électroniques qui consomment le plus d'énergie et vous donner des conseils pour réduire la consommation d'énergie.</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3-01-19T11:45:27.831" idx="3">
    <p:pos x="6821" y="1317"/>
    <p:text>Un composant essentiel de la prise intelligente est le dispositif qui effectue la mesure et le contrôle de l'énergie. Ce dispositif se compose de quatre composants - CT (courant transformateur), capteur, alimentation AD/DC, un microcontrôleur avec radio et un relais. Pour obtenir des mesures de puissance, un circuit intégré dédié est généralement utilisé pour effectuer les conversions analogique-numérique nécessaires. Dans notre cas, il utilise le capteur CT pour convertir le courant en tension. Cet appareil utilise l'effet Hall pour mesurer courant et peut être à pince (sans contact) ou en ligne.</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3-01-19T11:45:55.495" idx="4">
    <p:pos x="7342" y="311"/>
    <p:text>L’interrupteur minuterie, ou temporisé, est un interrupteur électrique presque comme les autres. Un interrupteur minuterie est une commande permettant de programmer une durée limitée pour le fonctionnement de l’éclairage. Une fois le bouton pressoir actionné, la lumière reste allumée pendant un temps prédéfini, qu’il est possible de changer.
Toutefois, le nom d’« interrupteur minuterie » renvoie à un type de produit qui n’est plus fabriqué, et que l’on trouve uniquement dans les bâtiments anciens. Aujourd’hui, l’interrupteur minuterie a été remplacé par l’interrupteur temporisé, encastré ou en saillie.</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3-01-19T11:46:08.936" idx="5">
    <p:pos x="7314" y="1170"/>
    <p:text>Le délesteur électrique possède une seconde appellation, le délesteur de courant. Pour que son action décrite ci-dessus puisse être possible, il doit être en mesure de mesurer le courant qui circule dans vos circuits.
À cette fin, le délesteur est équipé d’une sonde de mesure. Cette sonde est un tore (une boucle). À l’intérieur passe le câble principal de votre installation. Lorsqu’un courant circule dans un câble, il génère un champ magnétique. Celui-ci est capté par le tore (un courant se crée dans le tore lorsqu’il est soumis à un champ magnétique) et viendra donner l’information au délesteur.
Avec l’avènement de l’intercommunication entre les composants, il existe des modèles qui récupèrent l’information du courant instantané directement depuis les compteurs électriques intelligents</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3-01-19T15:45:06.449" idx="2">
    <p:pos x="436" y="1124"/>
    <p:text>Si vous utilisez une carte Arduino pour l'unité centrale de contrôle, vous aurez besoin de quelques autres composants pour que le système fonctionne correctement. Voici quelques exemples de composants couramment utilisés en conjonction avec une carte Arduino pour un système de gestion de l'énergie et de surveillance de la sécurité de la maison :
Capteurs : Vous aurez besoin de capteurs pour mesurer les paramètres de consommation d'énergie tels que le courant, la tension et la puissance, ainsi que des capteurs pour la détection de mouvement, de fumée, de gaz et d'autres paramètres de sécurité.
Module de communication : Pour envoyer et recevoir les données de capteurs et de commande à distance, vous aurez besoin d'un module de communication compatible avec la carte Arduino, comme un module Ethernet ou Wi-Fi.
Relais : Pour contrôler les appareils de la maison connectés, vous aurez besoin de relais pour envoyer des commandes à distance aux appareils électroniques.
Alimentation : Vous aurez besoin d'une source d'alimentation pour alimenter la carte Arduino et les autres composants du système.
Affichage : Vous pouvez utiliser un affichage pour visualiser les informations collectées par l'unité centrale de contrôle, comme un affichage OLED ou LCD.</p:text>
    <p:extLst>
      <p:ext uri="{C676402C-5697-4E1C-873F-D02D1690AC5C}">
        <p15:threadingInfo xmlns:p15="http://schemas.microsoft.com/office/powerpoint/2012/main" timeZoneBias="-60"/>
      </p:ext>
    </p:extLst>
  </p:cm>
  <p:cm authorId="1" dt="2023-01-19T15:45:13.967" idx="3">
    <p:pos x="7384" y="1117"/>
    <p:text>Si vous souhaitez connecter l'unité centrale de contrôle à une application via Wi-Fi, voici les étapes générales que vous devrez suivre :
Ajoutez un module de communication Wi-Fi à la carte Arduino. Il existe plusieurs modules de communication Wi-Fi compatibles avec Arduino, tels que ESP8266 et ESP32.
Configurez le module Wi-Fi pour qu'il se connecte à votre réseau domestique. Vous devrez entrer les informations de connexion Wi-Fi, comme le nom du réseau et le mot de passe.
Développer le code pour la carte Arduino pour qu'elle puisse communiquer avec le module Wi-Fi et envoyer les données de capteurs à l'application. Vous pouvez utiliser des bibliothèques telles que ESPAsyncWebServer pour faciliter la communication entre Arduino et l'application.
Développer l'application pour qu'elle puisse recevoir les données de l'unité centrale de contrôle via le Wi-Fi. Vous pouvez utiliser des technologies de développement telles que React Native ou Flutter pour créer l'application.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9B4ACD-F275-4677-9B66-9B75A8172E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A148843-0A8A-44A8-A675-AF8D06FBD7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4ED5B5-C16C-47B5-A9F9-EAD6CF7E8F77}" type="datetimeFigureOut">
              <a:rPr lang="en-US" smtClean="0"/>
              <a:t>1/19/2023</a:t>
            </a:fld>
            <a:endParaRPr lang="en-US"/>
          </a:p>
        </p:txBody>
      </p:sp>
      <p:sp>
        <p:nvSpPr>
          <p:cNvPr id="4" name="Footer Placeholder 3">
            <a:extLst>
              <a:ext uri="{FF2B5EF4-FFF2-40B4-BE49-F238E27FC236}">
                <a16:creationId xmlns:a16="http://schemas.microsoft.com/office/drawing/2014/main" id="{00BA7D83-D477-4FE0-85F5-2FBE5F4A8E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21B37D-6EF2-42F2-AD7D-D4B93DC21F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50F5C-42D9-495B-8B2D-8946F4B031EE}" type="slidenum">
              <a:rPr lang="en-US" smtClean="0"/>
              <a:t>‹#›</a:t>
            </a:fld>
            <a:endParaRPr lang="en-US"/>
          </a:p>
        </p:txBody>
      </p:sp>
    </p:spTree>
    <p:extLst>
      <p:ext uri="{BB962C8B-B14F-4D97-AF65-F5344CB8AC3E}">
        <p14:creationId xmlns:p14="http://schemas.microsoft.com/office/powerpoint/2010/main" val="356826244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B2788-02B8-42C0-9C91-1CAF26B0F0A2}"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57D08-8E8F-49B3-BB52-BD4B3FB423BE}" type="slidenum">
              <a:rPr lang="en-US" smtClean="0"/>
              <a:t>‹#›</a:t>
            </a:fld>
            <a:endParaRPr lang="en-US"/>
          </a:p>
        </p:txBody>
      </p:sp>
    </p:spTree>
    <p:extLst>
      <p:ext uri="{BB962C8B-B14F-4D97-AF65-F5344CB8AC3E}">
        <p14:creationId xmlns:p14="http://schemas.microsoft.com/office/powerpoint/2010/main" val="124253730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199DF465-533B-400D-AA71-80CABB28D0B9}" type="datetime1">
              <a:rPr lang="en-US" smtClean="0"/>
              <a:t>1/19/2023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7505FECE-5AAA-4DE5-AA83-9BC2A9B9816F}" type="datetime1">
              <a:rPr lang="en-US" smtClean="0"/>
              <a:t>1/19/2023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344A912B-13E2-4FE6-8A0A-E156F7B1ABF3}" type="datetime1">
              <a:rPr lang="en-US" smtClean="0"/>
              <a:t>1/19/2023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664230C9-7B41-414A-9A3B-B7775C2988B8}" type="datetime1">
              <a:rPr lang="en-US" smtClean="0"/>
              <a:t>1/19/2023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482FEFB0-5EC6-481C-8684-4E9B78946392}" type="datetime1">
              <a:rPr lang="en-US" smtClean="0"/>
              <a:t>1/19/2023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BEBA260E-1276-46EA-849B-689C2C3650AA}" type="datetime1">
              <a:rPr lang="en-US" smtClean="0"/>
              <a:t>1/19/2023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CDFC421B-CA9B-4F11-BF96-513B90D14F29}" type="datetime1">
              <a:rPr lang="en-US" smtClean="0"/>
              <a:t>1/19/2023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0FB8CC72-1E26-4CEC-847C-AD8BF9740CD5}" type="datetime1">
              <a:rPr lang="en-US" smtClean="0"/>
              <a:t>1/19/2023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0772080-5BC3-4F88-B5C7-F40625EDB212}" type="datetime1">
              <a:rPr lang="en-US" smtClean="0"/>
              <a:t>1/19/2023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90498B10-8D20-40E1-8CF0-19F73DAD8747}" type="datetime1">
              <a:rPr lang="en-US" smtClean="0"/>
              <a:t>1/19/2023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amazon.com/dp/B09T4S3QKC?tag=georiot-us-default-20&amp;ascsubtag=tomsguide-row-4656881506778566000-20&amp;geniuslink=true&amp;th=1" TargetMode="External"/><Relationship Id="rId2" Type="http://schemas.openxmlformats.org/officeDocument/2006/relationships/hyperlink" Target="https://sense.com/sense-home-energy-monitor/" TargetMode="External"/><Relationship Id="rId1" Type="http://schemas.openxmlformats.org/officeDocument/2006/relationships/slideLayout" Target="../slideLayouts/slideLayout2.xml"/><Relationship Id="rId5" Type="http://schemas.openxmlformats.org/officeDocument/2006/relationships/hyperlink" Target="https://www.installation-renovation-electrique.com/delesteur-electrique-cablage-schema-branchement/" TargetMode="External"/><Relationship Id="rId4" Type="http://schemas.openxmlformats.org/officeDocument/2006/relationships/hyperlink" Target="https://www.amazon.com/Lighting-Control-208-240-Channels-Contact/product-reviews/B007"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figure/Smart-city-and-smart-energy-interaction-model_fig1_32447771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805053" y="552987"/>
            <a:ext cx="4813072" cy="3494791"/>
          </a:xfrm>
        </p:spPr>
        <p:txBody>
          <a:bodyPr>
            <a:normAutofit/>
          </a:bodyPr>
          <a:lstStyle/>
          <a:p>
            <a:r>
              <a:rPr lang="en-US" dirty="0"/>
              <a:t>Smart City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680794" y="4248717"/>
            <a:ext cx="5317118" cy="2445098"/>
          </a:xfrm>
        </p:spPr>
        <p:txBody>
          <a:bodyPr numCol="2">
            <a:normAutofit/>
          </a:bodyPr>
          <a:lstStyle/>
          <a:p>
            <a:r>
              <a:rPr lang="en-US" sz="1800" dirty="0">
                <a:solidFill>
                  <a:srgbClr val="002060"/>
                </a:solidFill>
                <a:latin typeface="Bell MT" panose="02020503060305020303" pitchFamily="18" charset="0"/>
              </a:rPr>
              <a:t>Presenter par</a:t>
            </a:r>
            <a:r>
              <a:rPr lang="en-US" dirty="0"/>
              <a:t>:</a:t>
            </a:r>
          </a:p>
          <a:p>
            <a:pPr lvl="1" algn="l">
              <a:lnSpc>
                <a:spcPct val="150000"/>
              </a:lnSpc>
            </a:pPr>
            <a:r>
              <a:rPr lang="en-US" sz="1400" dirty="0">
                <a:latin typeface="Centaur" panose="02030504050205020304" pitchFamily="18" charset="0"/>
                <a:cs typeface="Arial" panose="020B0604020202020204" pitchFamily="34" charset="0"/>
              </a:rPr>
              <a:t>KHALI Mohammed Adam</a:t>
            </a:r>
          </a:p>
          <a:p>
            <a:pPr lvl="1" algn="l">
              <a:lnSpc>
                <a:spcPct val="150000"/>
              </a:lnSpc>
            </a:pPr>
            <a:r>
              <a:rPr lang="en-US" sz="1400" dirty="0">
                <a:latin typeface="Centaur" panose="02030504050205020304" pitchFamily="18" charset="0"/>
                <a:cs typeface="Arial" panose="020B0604020202020204" pitchFamily="34" charset="0"/>
              </a:rPr>
              <a:t>NABI Daniel</a:t>
            </a:r>
          </a:p>
          <a:p>
            <a:pPr lvl="1" algn="l">
              <a:lnSpc>
                <a:spcPct val="150000"/>
              </a:lnSpc>
            </a:pPr>
            <a:r>
              <a:rPr lang="en-US" sz="1400" dirty="0">
                <a:latin typeface="Centaur" panose="02030504050205020304" pitchFamily="18" charset="0"/>
                <a:cs typeface="Arial" panose="020B0604020202020204" pitchFamily="34" charset="0"/>
              </a:rPr>
              <a:t>SOUNOUVOU Maôz</a:t>
            </a:r>
          </a:p>
          <a:p>
            <a:pPr lvl="1" algn="l">
              <a:lnSpc>
                <a:spcPct val="150000"/>
              </a:lnSpc>
            </a:pPr>
            <a:r>
              <a:rPr lang="en-US" sz="1400" dirty="0">
                <a:latin typeface="Centaur" panose="02030504050205020304" pitchFamily="18" charset="0"/>
                <a:cs typeface="Arial" panose="020B0604020202020204" pitchFamily="34" charset="0"/>
              </a:rPr>
              <a:t>OUHNINE Ilyas</a:t>
            </a:r>
          </a:p>
          <a:p>
            <a:pPr lvl="1" algn="l">
              <a:lnSpc>
                <a:spcPct val="150000"/>
              </a:lnSpc>
            </a:pPr>
            <a:r>
              <a:rPr lang="en-US" sz="1400" dirty="0">
                <a:latin typeface="Centaur" panose="02030504050205020304" pitchFamily="18" charset="0"/>
                <a:cs typeface="Arial" panose="020B0604020202020204" pitchFamily="34" charset="0"/>
              </a:rPr>
              <a:t>NAJIH Lamyae</a:t>
            </a:r>
          </a:p>
          <a:p>
            <a:pPr lvl="1" algn="l">
              <a:lnSpc>
                <a:spcPct val="150000"/>
              </a:lnSpc>
            </a:pPr>
            <a:endParaRPr lang="en-US" sz="1400" dirty="0">
              <a:latin typeface="Centaur" panose="02030504050205020304" pitchFamily="18" charset="0"/>
              <a:cs typeface="Arial" panose="020B0604020202020204" pitchFamily="34" charset="0"/>
            </a:endParaRPr>
          </a:p>
          <a:p>
            <a:pPr>
              <a:lnSpc>
                <a:spcPct val="100000"/>
              </a:lnSpc>
            </a:pPr>
            <a:endParaRPr lang="en-US" sz="1200" dirty="0"/>
          </a:p>
          <a:p>
            <a:pPr>
              <a:lnSpc>
                <a:spcPct val="100000"/>
              </a:lnSpc>
            </a:pPr>
            <a:endParaRPr lang="en-US" sz="1200" dirty="0"/>
          </a:p>
          <a:p>
            <a:pPr>
              <a:lnSpc>
                <a:spcPct val="100000"/>
              </a:lnSpc>
            </a:pPr>
            <a:endParaRPr lang="en-US" sz="1200" dirty="0"/>
          </a:p>
          <a:p>
            <a:pPr>
              <a:lnSpc>
                <a:spcPct val="100000"/>
              </a:lnSpc>
            </a:pPr>
            <a:endParaRPr lang="en-US" sz="1200" dirty="0"/>
          </a:p>
          <a:p>
            <a:pPr>
              <a:lnSpc>
                <a:spcPct val="100000"/>
              </a:lnSpc>
            </a:pPr>
            <a:endParaRPr lang="en-US" sz="1200" dirty="0"/>
          </a:p>
          <a:p>
            <a:pPr>
              <a:lnSpc>
                <a:spcPct val="100000"/>
              </a:lnSpc>
            </a:pPr>
            <a:endParaRPr lang="en-US" sz="1200" dirty="0"/>
          </a:p>
        </p:txBody>
      </p:sp>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19ADF4B-6AB6-4BE5-9071-BC969697BF10}"/>
              </a:ext>
            </a:extLst>
          </p:cNvPr>
          <p:cNvSpPr>
            <a:spLocks noGrp="1"/>
          </p:cNvSpPr>
          <p:nvPr>
            <p:ph type="sldNum" sz="quarter" idx="12"/>
          </p:nvPr>
        </p:nvSpPr>
        <p:spPr/>
        <p:txBody>
          <a:bodyPr/>
          <a:lstStyle/>
          <a:p>
            <a:fld id="{3A98EE3D-8CD1-4C3F-BD1C-C98C9596463C}" type="slidenum">
              <a:rPr lang="en-US" smtClean="0"/>
              <a:t>1</a:t>
            </a:fld>
            <a:endParaRPr lang="en-US" dirty="0"/>
          </a:p>
        </p:txBody>
      </p:sp>
      <p:pic>
        <p:nvPicPr>
          <p:cNvPr id="7" name="Picture 6">
            <a:extLst>
              <a:ext uri="{FF2B5EF4-FFF2-40B4-BE49-F238E27FC236}">
                <a16:creationId xmlns:a16="http://schemas.microsoft.com/office/drawing/2014/main" id="{2FFE9521-1A07-41B5-8DA5-07BBCE95529E}"/>
              </a:ext>
            </a:extLst>
          </p:cNvPr>
          <p:cNvPicPr>
            <a:picLocks noChangeAspect="1"/>
          </p:cNvPicPr>
          <p:nvPr/>
        </p:nvPicPr>
        <p:blipFill>
          <a:blip r:embed="rId3"/>
          <a:stretch>
            <a:fillRect/>
          </a:stretch>
        </p:blipFill>
        <p:spPr>
          <a:xfrm>
            <a:off x="10544311" y="81434"/>
            <a:ext cx="1485714" cy="1282540"/>
          </a:xfrm>
          <a:prstGeom prst="rect">
            <a:avLst/>
          </a:prstGeom>
        </p:spPr>
      </p:pic>
      <p:pic>
        <p:nvPicPr>
          <p:cNvPr id="11" name="Picture 10">
            <a:extLst>
              <a:ext uri="{FF2B5EF4-FFF2-40B4-BE49-F238E27FC236}">
                <a16:creationId xmlns:a16="http://schemas.microsoft.com/office/drawing/2014/main" id="{1654C66F-5A92-46A3-8221-F92AF27E7366}"/>
              </a:ext>
            </a:extLst>
          </p:cNvPr>
          <p:cNvPicPr>
            <a:picLocks noChangeAspect="1"/>
          </p:cNvPicPr>
          <p:nvPr/>
        </p:nvPicPr>
        <p:blipFill>
          <a:blip r:embed="rId4"/>
          <a:stretch>
            <a:fillRect/>
          </a:stretch>
        </p:blipFill>
        <p:spPr>
          <a:xfrm>
            <a:off x="0" y="0"/>
            <a:ext cx="6001314" cy="6858000"/>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409BD-4E8D-4FD7-A930-27110E94FC2F}"/>
              </a:ext>
            </a:extLst>
          </p:cNvPr>
          <p:cNvSpPr>
            <a:spLocks noGrp="1"/>
          </p:cNvSpPr>
          <p:nvPr>
            <p:ph type="title"/>
          </p:nvPr>
        </p:nvSpPr>
        <p:spPr/>
        <p:txBody>
          <a:bodyPr/>
          <a:lstStyle/>
          <a:p>
            <a:pPr marL="914400" indent="-914400">
              <a:buFont typeface="+mj-lt"/>
              <a:buAutoNum type="arabicPeriod" startAt="5"/>
            </a:pPr>
            <a:r>
              <a:rPr lang="en-US" dirty="0"/>
              <a:t>Univers de solutions :</a:t>
            </a:r>
          </a:p>
        </p:txBody>
      </p:sp>
      <p:sp>
        <p:nvSpPr>
          <p:cNvPr id="3" name="Content Placeholder 2">
            <a:extLst>
              <a:ext uri="{FF2B5EF4-FFF2-40B4-BE49-F238E27FC236}">
                <a16:creationId xmlns:a16="http://schemas.microsoft.com/office/drawing/2014/main" id="{6A23E265-73ED-413D-8B95-D502A297922D}"/>
              </a:ext>
            </a:extLst>
          </p:cNvPr>
          <p:cNvSpPr>
            <a:spLocks noGrp="1"/>
          </p:cNvSpPr>
          <p:nvPr>
            <p:ph idx="1"/>
          </p:nvPr>
        </p:nvSpPr>
        <p:spPr/>
        <p:txBody>
          <a:bodyPr/>
          <a:lstStyle/>
          <a:p>
            <a:r>
              <a:rPr lang="en-US" dirty="0"/>
              <a:t>5.4. Smart Home Hubs :</a:t>
            </a:r>
          </a:p>
        </p:txBody>
      </p:sp>
      <p:sp>
        <p:nvSpPr>
          <p:cNvPr id="4" name="Slide Number Placeholder 3">
            <a:extLst>
              <a:ext uri="{FF2B5EF4-FFF2-40B4-BE49-F238E27FC236}">
                <a16:creationId xmlns:a16="http://schemas.microsoft.com/office/drawing/2014/main" id="{6E5D8A94-DC3B-40B4-A69A-7A77879D55E8}"/>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6" name="Picture 5">
            <a:extLst>
              <a:ext uri="{FF2B5EF4-FFF2-40B4-BE49-F238E27FC236}">
                <a16:creationId xmlns:a16="http://schemas.microsoft.com/office/drawing/2014/main" id="{BA380678-5A12-4AC7-A18D-0A1C9E55FC66}"/>
              </a:ext>
            </a:extLst>
          </p:cNvPr>
          <p:cNvPicPr>
            <a:picLocks noChangeAspect="1"/>
          </p:cNvPicPr>
          <p:nvPr/>
        </p:nvPicPr>
        <p:blipFill>
          <a:blip r:embed="rId2"/>
          <a:stretch>
            <a:fillRect/>
          </a:stretch>
        </p:blipFill>
        <p:spPr>
          <a:xfrm>
            <a:off x="3991698" y="2787831"/>
            <a:ext cx="4269564" cy="2401630"/>
          </a:xfrm>
          <a:prstGeom prst="rect">
            <a:avLst/>
          </a:prstGeom>
        </p:spPr>
      </p:pic>
      <p:sp>
        <p:nvSpPr>
          <p:cNvPr id="8" name="TextBox 7">
            <a:extLst>
              <a:ext uri="{FF2B5EF4-FFF2-40B4-BE49-F238E27FC236}">
                <a16:creationId xmlns:a16="http://schemas.microsoft.com/office/drawing/2014/main" id="{FCF3D26F-AB9A-4267-A90B-D6CFB0387FE9}"/>
              </a:ext>
            </a:extLst>
          </p:cNvPr>
          <p:cNvSpPr txBox="1"/>
          <p:nvPr/>
        </p:nvSpPr>
        <p:spPr>
          <a:xfrm>
            <a:off x="4102395" y="5353801"/>
            <a:ext cx="4338084" cy="261610"/>
          </a:xfrm>
          <a:prstGeom prst="rect">
            <a:avLst/>
          </a:prstGeom>
          <a:noFill/>
        </p:spPr>
        <p:txBody>
          <a:bodyPr wrap="square" rtlCol="0">
            <a:spAutoFit/>
          </a:bodyPr>
          <a:lstStyle/>
          <a:p>
            <a:r>
              <a:rPr lang="en-US" sz="1100" u="sng" dirty="0">
                <a:solidFill>
                  <a:srgbClr val="0070C0"/>
                </a:solidFill>
              </a:rPr>
              <a:t>https://www.thespruce.com/best-smart-home-hubs-5271295</a:t>
            </a:r>
          </a:p>
        </p:txBody>
      </p:sp>
    </p:spTree>
    <p:extLst>
      <p:ext uri="{BB962C8B-B14F-4D97-AF65-F5344CB8AC3E}">
        <p14:creationId xmlns:p14="http://schemas.microsoft.com/office/powerpoint/2010/main" val="3846916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350A9-D0AE-4003-B270-DDC587CAA993}"/>
              </a:ext>
            </a:extLst>
          </p:cNvPr>
          <p:cNvSpPr>
            <a:spLocks noGrp="1"/>
          </p:cNvSpPr>
          <p:nvPr>
            <p:ph type="title"/>
          </p:nvPr>
        </p:nvSpPr>
        <p:spPr/>
        <p:txBody>
          <a:bodyPr/>
          <a:lstStyle/>
          <a:p>
            <a:pPr marL="914400" indent="-914400">
              <a:buFont typeface="+mj-lt"/>
              <a:buAutoNum type="arabicPeriod" startAt="5"/>
            </a:pPr>
            <a:r>
              <a:rPr lang="en-US" dirty="0"/>
              <a:t>Univers de solutions :</a:t>
            </a:r>
          </a:p>
        </p:txBody>
      </p:sp>
      <p:sp>
        <p:nvSpPr>
          <p:cNvPr id="3" name="Content Placeholder 2">
            <a:extLst>
              <a:ext uri="{FF2B5EF4-FFF2-40B4-BE49-F238E27FC236}">
                <a16:creationId xmlns:a16="http://schemas.microsoft.com/office/drawing/2014/main" id="{67271B9E-34D4-420B-8C36-C87527143F2E}"/>
              </a:ext>
            </a:extLst>
          </p:cNvPr>
          <p:cNvSpPr>
            <a:spLocks noGrp="1"/>
          </p:cNvSpPr>
          <p:nvPr>
            <p:ph idx="1"/>
          </p:nvPr>
        </p:nvSpPr>
        <p:spPr/>
        <p:txBody>
          <a:bodyPr/>
          <a:lstStyle/>
          <a:p>
            <a:r>
              <a:rPr lang="fr-FR" dirty="0"/>
              <a:t>5.5. Sense Home Energy Monitor:</a:t>
            </a:r>
          </a:p>
          <a:p>
            <a:endParaRPr lang="en-US" dirty="0"/>
          </a:p>
        </p:txBody>
      </p:sp>
      <p:sp>
        <p:nvSpPr>
          <p:cNvPr id="4" name="Slide Number Placeholder 3">
            <a:extLst>
              <a:ext uri="{FF2B5EF4-FFF2-40B4-BE49-F238E27FC236}">
                <a16:creationId xmlns:a16="http://schemas.microsoft.com/office/drawing/2014/main" id="{AF703D64-1150-4E81-9C70-33DF54AD9916}"/>
              </a:ext>
            </a:extLst>
          </p:cNvPr>
          <p:cNvSpPr>
            <a:spLocks noGrp="1"/>
          </p:cNvSpPr>
          <p:nvPr>
            <p:ph type="sldNum" sz="quarter" idx="12"/>
          </p:nvPr>
        </p:nvSpPr>
        <p:spPr/>
        <p:txBody>
          <a:bodyPr/>
          <a:lstStyle/>
          <a:p>
            <a:fld id="{3A98EE3D-8CD1-4C3F-BD1C-C98C9596463C}" type="slidenum">
              <a:rPr lang="en-US" smtClean="0"/>
              <a:t>11</a:t>
            </a:fld>
            <a:endParaRPr lang="en-US" dirty="0"/>
          </a:p>
        </p:txBody>
      </p:sp>
      <p:pic>
        <p:nvPicPr>
          <p:cNvPr id="15" name="Picture 14">
            <a:extLst>
              <a:ext uri="{FF2B5EF4-FFF2-40B4-BE49-F238E27FC236}">
                <a16:creationId xmlns:a16="http://schemas.microsoft.com/office/drawing/2014/main" id="{FF511A0F-E0AC-4EE9-A91E-BB666E08E01A}"/>
              </a:ext>
            </a:extLst>
          </p:cNvPr>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6685130" y="2595852"/>
            <a:ext cx="3246156" cy="2120769"/>
          </a:xfrm>
          <a:prstGeom prst="rect">
            <a:avLst/>
          </a:prstGeom>
        </p:spPr>
      </p:pic>
      <p:pic>
        <p:nvPicPr>
          <p:cNvPr id="2056" name="Picture 8">
            <a:extLst>
              <a:ext uri="{FF2B5EF4-FFF2-40B4-BE49-F238E27FC236}">
                <a16:creationId xmlns:a16="http://schemas.microsoft.com/office/drawing/2014/main" id="{1B98D72D-8716-4379-8612-879080FFE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953" y="2595852"/>
            <a:ext cx="3758595" cy="212076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05F96EF-7F69-4FC9-A0DA-CE18F1EE9D03}"/>
              </a:ext>
            </a:extLst>
          </p:cNvPr>
          <p:cNvSpPr txBox="1"/>
          <p:nvPr/>
        </p:nvSpPr>
        <p:spPr>
          <a:xfrm>
            <a:off x="2260714" y="4679430"/>
            <a:ext cx="3444948" cy="261610"/>
          </a:xfrm>
          <a:prstGeom prst="rect">
            <a:avLst/>
          </a:prstGeom>
          <a:noFill/>
        </p:spPr>
        <p:txBody>
          <a:bodyPr wrap="square" rtlCol="0">
            <a:spAutoFit/>
          </a:bodyPr>
          <a:lstStyle/>
          <a:p>
            <a:r>
              <a:rPr lang="en-US" sz="1100" u="sng" dirty="0">
                <a:solidFill>
                  <a:srgbClr val="0070C0"/>
                </a:solidFill>
              </a:rPr>
              <a:t>https://sense.com/sense-home-energy-monitor/</a:t>
            </a:r>
          </a:p>
        </p:txBody>
      </p:sp>
    </p:spTree>
    <p:extLst>
      <p:ext uri="{BB962C8B-B14F-4D97-AF65-F5344CB8AC3E}">
        <p14:creationId xmlns:p14="http://schemas.microsoft.com/office/powerpoint/2010/main" val="3834300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F369-2C33-47F4-A740-38CEF7581E79}"/>
              </a:ext>
            </a:extLst>
          </p:cNvPr>
          <p:cNvSpPr>
            <a:spLocks noGrp="1"/>
          </p:cNvSpPr>
          <p:nvPr>
            <p:ph type="title"/>
          </p:nvPr>
        </p:nvSpPr>
        <p:spPr/>
        <p:txBody>
          <a:bodyPr/>
          <a:lstStyle/>
          <a:p>
            <a:pPr marL="914400" indent="-914400">
              <a:buFont typeface="+mj-lt"/>
              <a:buAutoNum type="arabicPeriod" startAt="5"/>
            </a:pPr>
            <a:r>
              <a:rPr lang="en-US" dirty="0"/>
              <a:t>Univers de solutions :</a:t>
            </a:r>
          </a:p>
        </p:txBody>
      </p:sp>
      <p:sp>
        <p:nvSpPr>
          <p:cNvPr id="3" name="Content Placeholder 2">
            <a:extLst>
              <a:ext uri="{FF2B5EF4-FFF2-40B4-BE49-F238E27FC236}">
                <a16:creationId xmlns:a16="http://schemas.microsoft.com/office/drawing/2014/main" id="{81BA62C1-5FC2-442F-8B06-9531A425A1C8}"/>
              </a:ext>
            </a:extLst>
          </p:cNvPr>
          <p:cNvSpPr>
            <a:spLocks noGrp="1"/>
          </p:cNvSpPr>
          <p:nvPr>
            <p:ph idx="1"/>
          </p:nvPr>
        </p:nvSpPr>
        <p:spPr/>
        <p:txBody>
          <a:bodyPr/>
          <a:lstStyle/>
          <a:p>
            <a:r>
              <a:rPr lang="en-US" dirty="0"/>
              <a:t>5.6.</a:t>
            </a:r>
            <a:r>
              <a:rPr lang="fr-FR" dirty="0">
                <a:solidFill>
                  <a:schemeClr val="tx1"/>
                </a:solidFill>
                <a:effectLst/>
                <a:ea typeface="Calibri" panose="020F0502020204030204" pitchFamily="34" charset="0"/>
              </a:rPr>
              <a:t>Smart</a:t>
            </a:r>
            <a:r>
              <a:rPr lang="fr-FR" sz="1800" dirty="0">
                <a:solidFill>
                  <a:schemeClr val="tx1"/>
                </a:solidFill>
                <a:ea typeface="Calibri" panose="020F0502020204030204" pitchFamily="34" charset="0"/>
              </a:rPr>
              <a:t> </a:t>
            </a:r>
            <a:r>
              <a:rPr lang="fr-FR" sz="1800" dirty="0">
                <a:solidFill>
                  <a:schemeClr val="tx1"/>
                </a:solidFill>
                <a:effectLst/>
                <a:ea typeface="Calibri" panose="020F0502020204030204" pitchFamily="34" charset="0"/>
              </a:rPr>
              <a:t>Plug </a:t>
            </a:r>
            <a:r>
              <a:rPr lang="fr-FR" sz="1800" b="1" dirty="0">
                <a:solidFill>
                  <a:srgbClr val="2F5496"/>
                </a:solidFill>
                <a:effectLst/>
                <a:ea typeface="Calibri" panose="020F0502020204030204" pitchFamily="34" charset="0"/>
              </a:rPr>
              <a:t>:</a:t>
            </a:r>
            <a:endParaRPr lang="en-US" dirty="0"/>
          </a:p>
        </p:txBody>
      </p:sp>
      <p:sp>
        <p:nvSpPr>
          <p:cNvPr id="4" name="Slide Number Placeholder 3">
            <a:extLst>
              <a:ext uri="{FF2B5EF4-FFF2-40B4-BE49-F238E27FC236}">
                <a16:creationId xmlns:a16="http://schemas.microsoft.com/office/drawing/2014/main" id="{FE06E277-5A46-40B6-A585-54A8747213FD}"/>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5" name="Picture 4" descr="Graphical user interface, diagram&#10;&#10;Description automatically generated">
            <a:extLst>
              <a:ext uri="{FF2B5EF4-FFF2-40B4-BE49-F238E27FC236}">
                <a16:creationId xmlns:a16="http://schemas.microsoft.com/office/drawing/2014/main" id="{1EA30D0D-706A-4860-B3C3-A8E0E9B74824}"/>
              </a:ext>
            </a:extLst>
          </p:cNvPr>
          <p:cNvPicPr/>
          <p:nvPr/>
        </p:nvPicPr>
        <p:blipFill rotWithShape="1">
          <a:blip r:embed="rId2">
            <a:extLst>
              <a:ext uri="{28A0092B-C50C-407E-A947-70E740481C1C}">
                <a14:useLocalDpi xmlns:a14="http://schemas.microsoft.com/office/drawing/2010/main" val="0"/>
              </a:ext>
            </a:extLst>
          </a:blip>
          <a:srcRect b="53277"/>
          <a:stretch/>
        </p:blipFill>
        <p:spPr bwMode="auto">
          <a:xfrm>
            <a:off x="4505234" y="2446010"/>
            <a:ext cx="3649980" cy="2255520"/>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CB18B86B-5308-4CE3-B6BE-076C391E72D7}"/>
              </a:ext>
            </a:extLst>
          </p:cNvPr>
          <p:cNvSpPr txBox="1"/>
          <p:nvPr/>
        </p:nvSpPr>
        <p:spPr>
          <a:xfrm>
            <a:off x="4248268" y="4728793"/>
            <a:ext cx="4657061" cy="261610"/>
          </a:xfrm>
          <a:prstGeom prst="rect">
            <a:avLst/>
          </a:prstGeom>
          <a:noFill/>
        </p:spPr>
        <p:txBody>
          <a:bodyPr wrap="square" rtlCol="0">
            <a:spAutoFit/>
          </a:bodyPr>
          <a:lstStyle/>
          <a:p>
            <a:r>
              <a:rPr lang="en-US" sz="1100" u="sng" dirty="0">
                <a:solidFill>
                  <a:srgbClr val="0070C0"/>
                </a:solidFill>
              </a:rPr>
              <a:t>Wireless Electricity Monitoring System for Smart House using Smart Plug</a:t>
            </a:r>
          </a:p>
        </p:txBody>
      </p:sp>
    </p:spTree>
    <p:extLst>
      <p:ext uri="{BB962C8B-B14F-4D97-AF65-F5344CB8AC3E}">
        <p14:creationId xmlns:p14="http://schemas.microsoft.com/office/powerpoint/2010/main" val="2029417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67ED-C367-458C-85CB-2341107778AE}"/>
              </a:ext>
            </a:extLst>
          </p:cNvPr>
          <p:cNvSpPr>
            <a:spLocks noGrp="1"/>
          </p:cNvSpPr>
          <p:nvPr>
            <p:ph type="title"/>
          </p:nvPr>
        </p:nvSpPr>
        <p:spPr/>
        <p:txBody>
          <a:bodyPr/>
          <a:lstStyle/>
          <a:p>
            <a:pPr marL="914400" indent="-914400">
              <a:buFont typeface="+mj-lt"/>
              <a:buAutoNum type="arabicPeriod" startAt="5"/>
            </a:pPr>
            <a:r>
              <a:rPr lang="en-US" dirty="0"/>
              <a:t>Univers de solutions :</a:t>
            </a:r>
          </a:p>
        </p:txBody>
      </p:sp>
      <p:sp>
        <p:nvSpPr>
          <p:cNvPr id="4" name="Slide Number Placeholder 3">
            <a:extLst>
              <a:ext uri="{FF2B5EF4-FFF2-40B4-BE49-F238E27FC236}">
                <a16:creationId xmlns:a16="http://schemas.microsoft.com/office/drawing/2014/main" id="{85864306-1451-4E58-B3EC-84644CCA62E2}"/>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8" name="Content Placeholder 7">
            <a:extLst>
              <a:ext uri="{FF2B5EF4-FFF2-40B4-BE49-F238E27FC236}">
                <a16:creationId xmlns:a16="http://schemas.microsoft.com/office/drawing/2014/main" id="{AA744982-EF63-4359-9283-371F7141CF25}"/>
              </a:ext>
            </a:extLst>
          </p:cNvPr>
          <p:cNvSpPr>
            <a:spLocks noGrp="1"/>
          </p:cNvSpPr>
          <p:nvPr>
            <p:ph idx="1"/>
          </p:nvPr>
        </p:nvSpPr>
        <p:spPr/>
        <p:txBody>
          <a:bodyPr/>
          <a:lstStyle/>
          <a:p>
            <a:r>
              <a:rPr lang="en-US" dirty="0"/>
              <a:t>5.7.La minuterie :</a:t>
            </a:r>
          </a:p>
        </p:txBody>
      </p:sp>
      <p:pic>
        <p:nvPicPr>
          <p:cNvPr id="9" name="Content Placeholder 5">
            <a:extLst>
              <a:ext uri="{FF2B5EF4-FFF2-40B4-BE49-F238E27FC236}">
                <a16:creationId xmlns:a16="http://schemas.microsoft.com/office/drawing/2014/main" id="{76C98F82-A983-40A9-8297-AC39C48B2FCB}"/>
              </a:ext>
            </a:extLst>
          </p:cNvPr>
          <p:cNvPicPr>
            <a:picLocks noChangeAspect="1"/>
          </p:cNvPicPr>
          <p:nvPr/>
        </p:nvPicPr>
        <p:blipFill>
          <a:blip r:embed="rId2"/>
          <a:stretch>
            <a:fillRect/>
          </a:stretch>
        </p:blipFill>
        <p:spPr>
          <a:xfrm>
            <a:off x="4395020" y="2432215"/>
            <a:ext cx="2388397" cy="2744446"/>
          </a:xfrm>
          <a:prstGeom prst="rect">
            <a:avLst/>
          </a:prstGeom>
        </p:spPr>
      </p:pic>
      <p:sp>
        <p:nvSpPr>
          <p:cNvPr id="11" name="TextBox 10">
            <a:extLst>
              <a:ext uri="{FF2B5EF4-FFF2-40B4-BE49-F238E27FC236}">
                <a16:creationId xmlns:a16="http://schemas.microsoft.com/office/drawing/2014/main" id="{18C60E3A-4FD0-4A39-A740-BD7B5029ED32}"/>
              </a:ext>
            </a:extLst>
          </p:cNvPr>
          <p:cNvSpPr txBox="1"/>
          <p:nvPr/>
        </p:nvSpPr>
        <p:spPr>
          <a:xfrm>
            <a:off x="2947160" y="5203924"/>
            <a:ext cx="6873949" cy="261610"/>
          </a:xfrm>
          <a:prstGeom prst="rect">
            <a:avLst/>
          </a:prstGeom>
          <a:noFill/>
        </p:spPr>
        <p:txBody>
          <a:bodyPr wrap="square" rtlCol="0">
            <a:spAutoFit/>
          </a:bodyPr>
          <a:lstStyle/>
          <a:p>
            <a:r>
              <a:rPr lang="en-US" sz="1100" u="sng" dirty="0">
                <a:solidFill>
                  <a:srgbClr val="0070C0"/>
                </a:solidFill>
              </a:rPr>
              <a:t>https://www.amazon.com/Lighting-Control-208-240-Channels-Contact/dp/B00CUNIJBM?th=1</a:t>
            </a:r>
          </a:p>
        </p:txBody>
      </p:sp>
    </p:spTree>
    <p:extLst>
      <p:ext uri="{BB962C8B-B14F-4D97-AF65-F5344CB8AC3E}">
        <p14:creationId xmlns:p14="http://schemas.microsoft.com/office/powerpoint/2010/main" val="1472791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9525-B988-4228-83C8-B87462309E1B}"/>
              </a:ext>
            </a:extLst>
          </p:cNvPr>
          <p:cNvSpPr>
            <a:spLocks noGrp="1"/>
          </p:cNvSpPr>
          <p:nvPr>
            <p:ph type="title"/>
          </p:nvPr>
        </p:nvSpPr>
        <p:spPr/>
        <p:txBody>
          <a:bodyPr/>
          <a:lstStyle/>
          <a:p>
            <a:pPr marL="914400" indent="-914400">
              <a:buFont typeface="+mj-lt"/>
              <a:buAutoNum type="arabicPeriod" startAt="5"/>
            </a:pPr>
            <a:r>
              <a:rPr lang="en-US" dirty="0"/>
              <a:t>Univers de solutions :</a:t>
            </a:r>
          </a:p>
        </p:txBody>
      </p:sp>
      <p:sp>
        <p:nvSpPr>
          <p:cNvPr id="3" name="Content Placeholder 2">
            <a:extLst>
              <a:ext uri="{FF2B5EF4-FFF2-40B4-BE49-F238E27FC236}">
                <a16:creationId xmlns:a16="http://schemas.microsoft.com/office/drawing/2014/main" id="{3F86BFF9-3D6C-46AD-BEC0-5E9D2DBC8B66}"/>
              </a:ext>
            </a:extLst>
          </p:cNvPr>
          <p:cNvSpPr>
            <a:spLocks noGrp="1"/>
          </p:cNvSpPr>
          <p:nvPr>
            <p:ph idx="1"/>
          </p:nvPr>
        </p:nvSpPr>
        <p:spPr/>
        <p:txBody>
          <a:bodyPr/>
          <a:lstStyle/>
          <a:p>
            <a:r>
              <a:rPr lang="en-US" dirty="0"/>
              <a:t>5.8.Délesteur électrique :</a:t>
            </a:r>
          </a:p>
          <a:p>
            <a:endParaRPr lang="en-US" dirty="0"/>
          </a:p>
        </p:txBody>
      </p:sp>
      <p:sp>
        <p:nvSpPr>
          <p:cNvPr id="4" name="Slide Number Placeholder 3">
            <a:extLst>
              <a:ext uri="{FF2B5EF4-FFF2-40B4-BE49-F238E27FC236}">
                <a16:creationId xmlns:a16="http://schemas.microsoft.com/office/drawing/2014/main" id="{0D46523A-252B-4ADF-8ECC-8646203CFED1}"/>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5" name="Image 5" descr="Le délesteur, pour réduire sa facture d’électricité">
            <a:extLst>
              <a:ext uri="{FF2B5EF4-FFF2-40B4-BE49-F238E27FC236}">
                <a16:creationId xmlns:a16="http://schemas.microsoft.com/office/drawing/2014/main" id="{8AF396EF-9613-4171-807E-EE11286DEA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77065" y="2560901"/>
            <a:ext cx="3237261" cy="2514543"/>
          </a:xfrm>
          <a:prstGeom prst="rect">
            <a:avLst/>
          </a:prstGeom>
          <a:noFill/>
          <a:ln>
            <a:noFill/>
          </a:ln>
        </p:spPr>
      </p:pic>
      <p:sp>
        <p:nvSpPr>
          <p:cNvPr id="6" name="TextBox 5">
            <a:extLst>
              <a:ext uri="{FF2B5EF4-FFF2-40B4-BE49-F238E27FC236}">
                <a16:creationId xmlns:a16="http://schemas.microsoft.com/office/drawing/2014/main" id="{0C384315-567A-48C4-AF5D-C414665DD705}"/>
              </a:ext>
            </a:extLst>
          </p:cNvPr>
          <p:cNvSpPr txBox="1"/>
          <p:nvPr/>
        </p:nvSpPr>
        <p:spPr>
          <a:xfrm>
            <a:off x="5564309" y="2821109"/>
            <a:ext cx="4900035" cy="553998"/>
          </a:xfrm>
          <a:prstGeom prst="rect">
            <a:avLst/>
          </a:prstGeom>
          <a:noFill/>
        </p:spPr>
        <p:txBody>
          <a:bodyPr wrap="square" rtlCol="0">
            <a:spAutoFit/>
          </a:bodyPr>
          <a:lstStyle/>
          <a:p>
            <a:pPr algn="l"/>
            <a:r>
              <a:rPr lang="fr-FR" sz="1200" b="0" i="0" dirty="0">
                <a:solidFill>
                  <a:srgbClr val="0C273E"/>
                </a:solidFill>
                <a:effectLst/>
                <a:latin typeface="Noto Sans" panose="020B0502040204020203" pitchFamily="34" charset="0"/>
              </a:rPr>
              <a:t>.</a:t>
            </a:r>
          </a:p>
          <a:p>
            <a:endParaRPr lang="en-US" dirty="0"/>
          </a:p>
        </p:txBody>
      </p:sp>
      <p:sp>
        <p:nvSpPr>
          <p:cNvPr id="7" name="TextBox 6">
            <a:extLst>
              <a:ext uri="{FF2B5EF4-FFF2-40B4-BE49-F238E27FC236}">
                <a16:creationId xmlns:a16="http://schemas.microsoft.com/office/drawing/2014/main" id="{09B7E929-94B1-4593-9B7E-45F99CA34435}"/>
              </a:ext>
            </a:extLst>
          </p:cNvPr>
          <p:cNvSpPr txBox="1"/>
          <p:nvPr/>
        </p:nvSpPr>
        <p:spPr>
          <a:xfrm>
            <a:off x="4948780" y="5265968"/>
            <a:ext cx="4056321" cy="261610"/>
          </a:xfrm>
          <a:prstGeom prst="rect">
            <a:avLst/>
          </a:prstGeom>
          <a:noFill/>
        </p:spPr>
        <p:txBody>
          <a:bodyPr wrap="square" rtlCol="0">
            <a:spAutoFit/>
          </a:bodyPr>
          <a:lstStyle/>
          <a:p>
            <a:r>
              <a:rPr lang="en-US" sz="1100" u="sng" dirty="0">
                <a:solidFill>
                  <a:srgbClr val="0070C0"/>
                </a:solidFill>
              </a:rPr>
              <a:t>https://monelectricite.pro/role-du-delesteur/</a:t>
            </a:r>
          </a:p>
        </p:txBody>
      </p:sp>
    </p:spTree>
    <p:extLst>
      <p:ext uri="{BB962C8B-B14F-4D97-AF65-F5344CB8AC3E}">
        <p14:creationId xmlns:p14="http://schemas.microsoft.com/office/powerpoint/2010/main" val="3412293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6609F-EF93-4562-90E6-97D00E419FAC}"/>
              </a:ext>
            </a:extLst>
          </p:cNvPr>
          <p:cNvSpPr>
            <a:spLocks noGrp="1"/>
          </p:cNvSpPr>
          <p:nvPr>
            <p:ph type="title"/>
          </p:nvPr>
        </p:nvSpPr>
        <p:spPr/>
        <p:txBody>
          <a:bodyPr/>
          <a:lstStyle/>
          <a:p>
            <a:pPr marL="914400" indent="-914400">
              <a:buFont typeface="+mj-lt"/>
              <a:buAutoNum type="arabicPeriod" startAt="5"/>
            </a:pPr>
            <a:r>
              <a:rPr lang="en-US" dirty="0"/>
              <a:t>Univers de solutions :</a:t>
            </a:r>
          </a:p>
        </p:txBody>
      </p:sp>
      <p:sp>
        <p:nvSpPr>
          <p:cNvPr id="4" name="Slide Number Placeholder 3">
            <a:extLst>
              <a:ext uri="{FF2B5EF4-FFF2-40B4-BE49-F238E27FC236}">
                <a16:creationId xmlns:a16="http://schemas.microsoft.com/office/drawing/2014/main" id="{CC7328BA-7490-464A-84D8-0A063ADBED69}"/>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9" name="Content Placeholder 8">
            <a:extLst>
              <a:ext uri="{FF2B5EF4-FFF2-40B4-BE49-F238E27FC236}">
                <a16:creationId xmlns:a16="http://schemas.microsoft.com/office/drawing/2014/main" id="{1AB46E1E-E9E9-4DF3-9C65-3A3C7D4757A6}"/>
              </a:ext>
            </a:extLst>
          </p:cNvPr>
          <p:cNvPicPr>
            <a:picLocks noGrp="1" noChangeAspect="1"/>
          </p:cNvPicPr>
          <p:nvPr>
            <p:ph idx="1"/>
          </p:nvPr>
        </p:nvPicPr>
        <p:blipFill>
          <a:blip r:embed="rId2"/>
          <a:stretch>
            <a:fillRect/>
          </a:stretch>
        </p:blipFill>
        <p:spPr>
          <a:xfrm>
            <a:off x="1212112" y="2108200"/>
            <a:ext cx="9691575" cy="4218172"/>
          </a:xfrm>
        </p:spPr>
      </p:pic>
    </p:spTree>
    <p:extLst>
      <p:ext uri="{BB962C8B-B14F-4D97-AF65-F5344CB8AC3E}">
        <p14:creationId xmlns:p14="http://schemas.microsoft.com/office/powerpoint/2010/main" val="106715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2A1A-090E-4A44-8D48-CB1799F7057D}"/>
              </a:ext>
            </a:extLst>
          </p:cNvPr>
          <p:cNvSpPr>
            <a:spLocks noGrp="1"/>
          </p:cNvSpPr>
          <p:nvPr>
            <p:ph type="title"/>
          </p:nvPr>
        </p:nvSpPr>
        <p:spPr/>
        <p:txBody>
          <a:bodyPr/>
          <a:lstStyle/>
          <a:p>
            <a:pPr marL="914400" indent="-914400">
              <a:buFont typeface="+mj-lt"/>
              <a:buAutoNum type="arabicPeriod" startAt="5"/>
            </a:pPr>
            <a:r>
              <a:rPr lang="en-US" dirty="0"/>
              <a:t>Universe de solutions :</a:t>
            </a:r>
          </a:p>
        </p:txBody>
      </p:sp>
      <p:pic>
        <p:nvPicPr>
          <p:cNvPr id="6" name="Content Placeholder 5">
            <a:extLst>
              <a:ext uri="{FF2B5EF4-FFF2-40B4-BE49-F238E27FC236}">
                <a16:creationId xmlns:a16="http://schemas.microsoft.com/office/drawing/2014/main" id="{DAC5C405-531D-47AC-86F0-CA420235056A}"/>
              </a:ext>
            </a:extLst>
          </p:cNvPr>
          <p:cNvPicPr>
            <a:picLocks noGrp="1" noChangeAspect="1"/>
          </p:cNvPicPr>
          <p:nvPr>
            <p:ph idx="1"/>
          </p:nvPr>
        </p:nvPicPr>
        <p:blipFill>
          <a:blip r:embed="rId2"/>
          <a:stretch>
            <a:fillRect/>
          </a:stretch>
        </p:blipFill>
        <p:spPr>
          <a:xfrm>
            <a:off x="1270592" y="2089298"/>
            <a:ext cx="9722990" cy="4194544"/>
          </a:xfrm>
        </p:spPr>
      </p:pic>
      <p:sp>
        <p:nvSpPr>
          <p:cNvPr id="4" name="Slide Number Placeholder 3">
            <a:extLst>
              <a:ext uri="{FF2B5EF4-FFF2-40B4-BE49-F238E27FC236}">
                <a16:creationId xmlns:a16="http://schemas.microsoft.com/office/drawing/2014/main" id="{65DFCD63-E47E-42C3-9F0E-B605A1829C7F}"/>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59516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6B8B1-B9F8-4576-9584-9E39ED04D89F}"/>
              </a:ext>
            </a:extLst>
          </p:cNvPr>
          <p:cNvSpPr>
            <a:spLocks noGrp="1"/>
          </p:cNvSpPr>
          <p:nvPr>
            <p:ph type="title"/>
          </p:nvPr>
        </p:nvSpPr>
        <p:spPr/>
        <p:txBody>
          <a:bodyPr/>
          <a:lstStyle/>
          <a:p>
            <a:pPr marL="914400" indent="-914400">
              <a:buFont typeface="+mj-lt"/>
              <a:buAutoNum type="arabicPeriod" startAt="6"/>
            </a:pPr>
            <a:r>
              <a:rPr lang="en-US" dirty="0"/>
              <a:t>Solution </a:t>
            </a:r>
            <a:r>
              <a:rPr lang="fr-FR" dirty="0"/>
              <a:t>retenue</a:t>
            </a:r>
            <a:r>
              <a:rPr lang="en-US" dirty="0"/>
              <a:t> :</a:t>
            </a:r>
          </a:p>
        </p:txBody>
      </p:sp>
      <p:sp>
        <p:nvSpPr>
          <p:cNvPr id="3" name="Content Placeholder 2">
            <a:extLst>
              <a:ext uri="{FF2B5EF4-FFF2-40B4-BE49-F238E27FC236}">
                <a16:creationId xmlns:a16="http://schemas.microsoft.com/office/drawing/2014/main" id="{809FB72B-B457-4D5C-AA2D-4CA71957A7C1}"/>
              </a:ext>
            </a:extLst>
          </p:cNvPr>
          <p:cNvSpPr>
            <a:spLocks noGrp="1"/>
          </p:cNvSpPr>
          <p:nvPr>
            <p:ph idx="1"/>
          </p:nvPr>
        </p:nvSpPr>
        <p:spPr>
          <a:xfrm>
            <a:off x="1097280" y="2062163"/>
            <a:ext cx="10058400" cy="3806929"/>
          </a:xfrm>
        </p:spPr>
        <p:txBody>
          <a:bodyPr>
            <a:normAutofit/>
          </a:bodyPr>
          <a:lstStyle/>
          <a:p>
            <a:pPr marL="0" marR="0">
              <a:spcBef>
                <a:spcPts val="0"/>
              </a:spcBef>
              <a:spcAft>
                <a:spcPts val="0"/>
              </a:spcAft>
            </a:pPr>
            <a:r>
              <a:rPr lang="fr-FR" sz="1800" dirty="0">
                <a:effectLst/>
                <a:latin typeface="Calibri" panose="020F0502020204030204" pitchFamily="34" charset="0"/>
                <a:ea typeface="Calibri" panose="020F0502020204030204" pitchFamily="34" charset="0"/>
              </a:rPr>
              <a:t>La commande centrale est un système de gestion de l'énergie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R="0" lvl="0">
              <a:spcBef>
                <a:spcPts val="0"/>
              </a:spcBef>
              <a:spcAft>
                <a:spcPts val="0"/>
              </a:spcAft>
              <a:buFont typeface="Wingdings" panose="05000000000000000000" pitchFamily="2" charset="2"/>
              <a:buChar char="q"/>
            </a:pPr>
            <a:r>
              <a:rPr lang="fr-FR" sz="1800" dirty="0">
                <a:effectLst/>
                <a:latin typeface="Calibri" panose="020F0502020204030204" pitchFamily="34" charset="0"/>
                <a:ea typeface="Times New Roman" panose="02020603050405020304" pitchFamily="18" charset="0"/>
              </a:rPr>
              <a:t>          Collecter des données de mesure de puissance électrique et d'autres paramètres de consommation          d'énergie  </a:t>
            </a:r>
            <a:endParaRPr lang="en-US" sz="1800" dirty="0">
              <a:effectLst/>
              <a:latin typeface="Calibri" panose="020F0502020204030204" pitchFamily="34" charset="0"/>
              <a:ea typeface="Calibri" panose="020F0502020204030204" pitchFamily="34" charset="0"/>
            </a:endParaRPr>
          </a:p>
          <a:p>
            <a:pPr marR="0" lvl="0">
              <a:spcBef>
                <a:spcPts val="0"/>
              </a:spcBef>
              <a:spcAft>
                <a:spcPts val="0"/>
              </a:spcAft>
              <a:buFont typeface="Wingdings" panose="05000000000000000000" pitchFamily="2" charset="2"/>
              <a:buChar char="q"/>
            </a:pPr>
            <a:r>
              <a:rPr lang="fr-FR" sz="1800" dirty="0">
                <a:effectLst/>
                <a:latin typeface="Calibri" panose="020F0502020204030204" pitchFamily="34" charset="0"/>
                <a:ea typeface="Times New Roman" panose="02020603050405020304" pitchFamily="18" charset="0"/>
              </a:rPr>
              <a:t>          Analyser et traiter les données reçues en tenant compte :</a:t>
            </a:r>
            <a:endParaRPr lang="en-US" sz="1800" dirty="0">
              <a:effectLst/>
              <a:latin typeface="Calibri" panose="020F0502020204030204" pitchFamily="34" charset="0"/>
              <a:ea typeface="Calibri" panose="020F0502020204030204" pitchFamily="34" charset="0"/>
            </a:endParaRPr>
          </a:p>
          <a:p>
            <a:pPr marL="0" marR="0" lvl="0" indent="0">
              <a:spcBef>
                <a:spcPts val="0"/>
              </a:spcBef>
              <a:spcAft>
                <a:spcPts val="0"/>
              </a:spcAft>
              <a:buNone/>
            </a:pPr>
            <a:r>
              <a:rPr lang="fr-FR" sz="1800" dirty="0">
                <a:effectLst/>
                <a:latin typeface="Calibri" panose="020F0502020204030204" pitchFamily="34" charset="0"/>
                <a:ea typeface="Times New Roman" panose="02020603050405020304" pitchFamily="18" charset="0"/>
              </a:rPr>
              <a:t>                                              - des besoins par priorité  </a:t>
            </a:r>
            <a:endParaRPr lang="en-US" sz="1800" dirty="0">
              <a:effectLst/>
              <a:latin typeface="Calibri" panose="020F0502020204030204" pitchFamily="34" charset="0"/>
              <a:ea typeface="Calibri" panose="020F0502020204030204" pitchFamily="34" charset="0"/>
            </a:endParaRPr>
          </a:p>
          <a:p>
            <a:pPr marL="0" marR="0" lvl="0" indent="0">
              <a:spcBef>
                <a:spcPts val="0"/>
              </a:spcBef>
              <a:spcAft>
                <a:spcPts val="0"/>
              </a:spcAft>
              <a:buNone/>
            </a:pPr>
            <a:r>
              <a:rPr lang="fr-FR" sz="1800" dirty="0">
                <a:effectLst/>
                <a:latin typeface="Calibri" panose="020F0502020204030204" pitchFamily="34" charset="0"/>
                <a:ea typeface="Times New Roman" panose="02020603050405020304" pitchFamily="18" charset="0"/>
              </a:rPr>
              <a:t>                                              - de la routine de consommation d’énergie </a:t>
            </a:r>
            <a:endParaRPr lang="en-US" sz="1800" dirty="0">
              <a:effectLst/>
              <a:latin typeface="Calibri" panose="020F0502020204030204" pitchFamily="34" charset="0"/>
              <a:ea typeface="Calibri" panose="020F0502020204030204" pitchFamily="34" charset="0"/>
            </a:endParaRPr>
          </a:p>
          <a:p>
            <a:pPr marR="0" lvl="0">
              <a:spcBef>
                <a:spcPts val="0"/>
              </a:spcBef>
              <a:spcAft>
                <a:spcPts val="0"/>
              </a:spcAft>
              <a:buFont typeface="Wingdings" panose="05000000000000000000" pitchFamily="2" charset="2"/>
              <a:buChar char="q"/>
            </a:pPr>
            <a:r>
              <a:rPr lang="fr-FR" sz="1800" dirty="0">
                <a:effectLst/>
                <a:latin typeface="Calibri" panose="020F0502020204030204" pitchFamily="34" charset="0"/>
                <a:ea typeface="Times New Roman" panose="02020603050405020304" pitchFamily="18" charset="0"/>
              </a:rPr>
              <a:t>          informer l’utilisateur et lui faire des suggestions par une application </a:t>
            </a:r>
            <a:endParaRPr lang="en-US" sz="1800" dirty="0">
              <a:effectLst/>
              <a:latin typeface="Calibri" panose="020F0502020204030204" pitchFamily="34" charset="0"/>
              <a:ea typeface="Calibri" panose="020F0502020204030204" pitchFamily="34" charset="0"/>
            </a:endParaRPr>
          </a:p>
          <a:p>
            <a:pPr marR="0" lvl="0">
              <a:spcBef>
                <a:spcPts val="0"/>
              </a:spcBef>
              <a:spcAft>
                <a:spcPts val="0"/>
              </a:spcAft>
              <a:buFont typeface="Wingdings" panose="05000000000000000000" pitchFamily="2" charset="2"/>
              <a:buChar char="q"/>
            </a:pPr>
            <a:r>
              <a:rPr lang="fr-FR" sz="1800" dirty="0">
                <a:effectLst/>
                <a:latin typeface="Calibri" panose="020F0502020204030204" pitchFamily="34" charset="0"/>
                <a:ea typeface="Times New Roman" panose="02020603050405020304" pitchFamily="18" charset="0"/>
              </a:rPr>
              <a:t>          donner des instructions aux appareils de la maison.</a:t>
            </a:r>
            <a:endParaRPr lang="en-US" sz="1800" dirty="0">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D79EDBDD-02EB-4DCC-952F-AAE5156F8166}"/>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125269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EA396-35B3-490D-A9F0-2354C42B0119}"/>
              </a:ext>
            </a:extLst>
          </p:cNvPr>
          <p:cNvSpPr>
            <a:spLocks noGrp="1"/>
          </p:cNvSpPr>
          <p:nvPr>
            <p:ph type="title"/>
          </p:nvPr>
        </p:nvSpPr>
        <p:spPr/>
        <p:txBody>
          <a:bodyPr/>
          <a:lstStyle/>
          <a:p>
            <a:r>
              <a:rPr lang="en-US" dirty="0"/>
              <a:t>6.1.      Explication du fonctionnement :</a:t>
            </a:r>
          </a:p>
        </p:txBody>
      </p:sp>
      <p:sp>
        <p:nvSpPr>
          <p:cNvPr id="4" name="Slide Number Placeholder 3">
            <a:extLst>
              <a:ext uri="{FF2B5EF4-FFF2-40B4-BE49-F238E27FC236}">
                <a16:creationId xmlns:a16="http://schemas.microsoft.com/office/drawing/2014/main" id="{88DE05D0-8166-4D86-BDC7-7382186383EE}"/>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5" name="Content Placeholder 9">
            <a:extLst>
              <a:ext uri="{FF2B5EF4-FFF2-40B4-BE49-F238E27FC236}">
                <a16:creationId xmlns:a16="http://schemas.microsoft.com/office/drawing/2014/main" id="{5DD3E86A-B116-4FD9-8F58-AC22BC1A8611}"/>
              </a:ext>
            </a:extLst>
          </p:cNvPr>
          <p:cNvPicPr>
            <a:picLocks noGrp="1" noChangeAspect="1"/>
          </p:cNvPicPr>
          <p:nvPr>
            <p:ph idx="1"/>
          </p:nvPr>
        </p:nvPicPr>
        <p:blipFill>
          <a:blip r:embed="rId2"/>
          <a:stretch>
            <a:fillRect/>
          </a:stretch>
        </p:blipFill>
        <p:spPr>
          <a:xfrm>
            <a:off x="2903807" y="2570716"/>
            <a:ext cx="6384385" cy="3760788"/>
          </a:xfrm>
        </p:spPr>
      </p:pic>
    </p:spTree>
    <p:extLst>
      <p:ext uri="{BB962C8B-B14F-4D97-AF65-F5344CB8AC3E}">
        <p14:creationId xmlns:p14="http://schemas.microsoft.com/office/powerpoint/2010/main" val="2981065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2E06-6351-4C7F-8266-F4A536E2D151}"/>
              </a:ext>
            </a:extLst>
          </p:cNvPr>
          <p:cNvSpPr>
            <a:spLocks noGrp="1"/>
          </p:cNvSpPr>
          <p:nvPr>
            <p:ph type="title"/>
          </p:nvPr>
        </p:nvSpPr>
        <p:spPr/>
        <p:txBody>
          <a:bodyPr/>
          <a:lstStyle/>
          <a:p>
            <a:r>
              <a:rPr lang="en-US" dirty="0"/>
              <a:t>6.2.     Analyse fonctionnelle :</a:t>
            </a:r>
          </a:p>
        </p:txBody>
      </p:sp>
      <p:sp>
        <p:nvSpPr>
          <p:cNvPr id="4" name="Slide Number Placeholder 3">
            <a:extLst>
              <a:ext uri="{FF2B5EF4-FFF2-40B4-BE49-F238E27FC236}">
                <a16:creationId xmlns:a16="http://schemas.microsoft.com/office/drawing/2014/main" id="{88F28DD1-29EF-4271-9D79-2997A9418FF1}"/>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11" name="Content Placeholder 10">
            <a:extLst>
              <a:ext uri="{FF2B5EF4-FFF2-40B4-BE49-F238E27FC236}">
                <a16:creationId xmlns:a16="http://schemas.microsoft.com/office/drawing/2014/main" id="{B6816CF5-1D7F-4015-8FEA-B4CA1D420185}"/>
              </a:ext>
            </a:extLst>
          </p:cNvPr>
          <p:cNvPicPr>
            <a:picLocks noGrp="1" noChangeAspect="1"/>
          </p:cNvPicPr>
          <p:nvPr>
            <p:ph idx="1"/>
          </p:nvPr>
        </p:nvPicPr>
        <p:blipFill>
          <a:blip r:embed="rId2"/>
          <a:stretch>
            <a:fillRect/>
          </a:stretch>
        </p:blipFill>
        <p:spPr>
          <a:xfrm>
            <a:off x="2995828" y="2062716"/>
            <a:ext cx="6260670" cy="3806272"/>
          </a:xfrm>
        </p:spPr>
      </p:pic>
    </p:spTree>
    <p:extLst>
      <p:ext uri="{BB962C8B-B14F-4D97-AF65-F5344CB8AC3E}">
        <p14:creationId xmlns:p14="http://schemas.microsoft.com/office/powerpoint/2010/main" val="4041658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169247" y="976638"/>
            <a:ext cx="10058400" cy="787714"/>
          </a:xfrm>
        </p:spPr>
        <p:txBody>
          <a:bodyPr>
            <a:normAutofit/>
          </a:bodyPr>
          <a:lstStyle/>
          <a:p>
            <a:r>
              <a:rPr lang="en-US" dirty="0"/>
              <a:t>Sommaire:</a:t>
            </a:r>
          </a:p>
        </p:txBody>
      </p:sp>
      <p:sp>
        <p:nvSpPr>
          <p:cNvPr id="5" name="Content Placeholder 4">
            <a:extLst>
              <a:ext uri="{FF2B5EF4-FFF2-40B4-BE49-F238E27FC236}">
                <a16:creationId xmlns:a16="http://schemas.microsoft.com/office/drawing/2014/main" id="{35BFD492-3AFD-44E0-85D5-7509E535895A}"/>
              </a:ext>
            </a:extLst>
          </p:cNvPr>
          <p:cNvSpPr>
            <a:spLocks noGrp="1"/>
          </p:cNvSpPr>
          <p:nvPr>
            <p:ph idx="1"/>
          </p:nvPr>
        </p:nvSpPr>
        <p:spPr>
          <a:xfrm>
            <a:off x="1125983" y="2286000"/>
            <a:ext cx="10058400" cy="3357568"/>
          </a:xfrm>
        </p:spPr>
        <p:txBody>
          <a:bodyPr/>
          <a:lstStyle/>
          <a:p>
            <a:pPr marL="457200" indent="-457200">
              <a:buFont typeface="+mj-lt"/>
              <a:buAutoNum type="arabicPeriod"/>
            </a:pPr>
            <a:r>
              <a:rPr lang="en-US" dirty="0"/>
              <a:t>Introduction</a:t>
            </a:r>
          </a:p>
          <a:p>
            <a:pPr marL="457200" indent="-457200">
              <a:lnSpc>
                <a:spcPct val="100000"/>
              </a:lnSpc>
              <a:buFont typeface="+mj-lt"/>
              <a:buAutoNum type="arabicPeriod"/>
            </a:pPr>
            <a:r>
              <a:rPr lang="en-US" dirty="0"/>
              <a:t>Expression des besoins</a:t>
            </a:r>
          </a:p>
          <a:p>
            <a:pPr marL="457200" indent="-457200">
              <a:lnSpc>
                <a:spcPct val="100000"/>
              </a:lnSpc>
              <a:buFont typeface="+mj-lt"/>
              <a:buAutoNum type="arabicPeriod"/>
            </a:pPr>
            <a:r>
              <a:rPr lang="en-US" dirty="0"/>
              <a:t>Problématique</a:t>
            </a:r>
          </a:p>
          <a:p>
            <a:pPr marL="457200" indent="-457200">
              <a:lnSpc>
                <a:spcPct val="100000"/>
              </a:lnSpc>
              <a:buFont typeface="+mj-lt"/>
              <a:buAutoNum type="arabicPeriod"/>
            </a:pPr>
            <a:r>
              <a:rPr lang="en-US" dirty="0"/>
              <a:t>Objectifs de Notre projet</a:t>
            </a:r>
          </a:p>
          <a:p>
            <a:pPr marL="457200" indent="-457200">
              <a:lnSpc>
                <a:spcPct val="100000"/>
              </a:lnSpc>
              <a:buFont typeface="+mj-lt"/>
              <a:buAutoNum type="arabicPeriod"/>
            </a:pPr>
            <a:r>
              <a:rPr lang="en-US" dirty="0"/>
              <a:t>Univers des solutions</a:t>
            </a:r>
          </a:p>
          <a:p>
            <a:pPr marL="457200" indent="-457200">
              <a:lnSpc>
                <a:spcPct val="100000"/>
              </a:lnSpc>
              <a:buFont typeface="+mj-lt"/>
              <a:buAutoNum type="arabicPeriod"/>
            </a:pPr>
            <a:r>
              <a:rPr lang="en-US" dirty="0"/>
              <a:t>Solution retenue</a:t>
            </a:r>
          </a:p>
          <a:p>
            <a:pPr marL="457200" indent="-457200">
              <a:lnSpc>
                <a:spcPct val="100000"/>
              </a:lnSpc>
              <a:buFont typeface="+mj-lt"/>
              <a:buAutoNum type="arabicPeriod"/>
            </a:pPr>
            <a:r>
              <a:rPr lang="en-US" dirty="0"/>
              <a:t>Conclusion</a:t>
            </a:r>
          </a:p>
        </p:txBody>
      </p:sp>
      <p:sp>
        <p:nvSpPr>
          <p:cNvPr id="9" name="Slide Number Placeholder 8">
            <a:extLst>
              <a:ext uri="{FF2B5EF4-FFF2-40B4-BE49-F238E27FC236}">
                <a16:creationId xmlns:a16="http://schemas.microsoft.com/office/drawing/2014/main" id="{3A49D7F3-3E7E-4D04-9A06-C8E16B4DAA3D}"/>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65577-9B2D-46B0-96D9-E0F72F8AF93B}"/>
              </a:ext>
            </a:extLst>
          </p:cNvPr>
          <p:cNvSpPr>
            <a:spLocks noGrp="1"/>
          </p:cNvSpPr>
          <p:nvPr>
            <p:ph type="title"/>
          </p:nvPr>
        </p:nvSpPr>
        <p:spPr/>
        <p:txBody>
          <a:bodyPr/>
          <a:lstStyle/>
          <a:p>
            <a:r>
              <a:rPr lang="en-US" dirty="0"/>
              <a:t>6.3.     Analyse fonctionnelle :</a:t>
            </a:r>
          </a:p>
        </p:txBody>
      </p:sp>
      <p:pic>
        <p:nvPicPr>
          <p:cNvPr id="6" name="Content Placeholder 5">
            <a:extLst>
              <a:ext uri="{FF2B5EF4-FFF2-40B4-BE49-F238E27FC236}">
                <a16:creationId xmlns:a16="http://schemas.microsoft.com/office/drawing/2014/main" id="{C5600970-2282-4BA8-9E54-D93882A8EAE8}"/>
              </a:ext>
            </a:extLst>
          </p:cNvPr>
          <p:cNvPicPr>
            <a:picLocks noGrp="1" noChangeAspect="1"/>
          </p:cNvPicPr>
          <p:nvPr>
            <p:ph idx="1"/>
          </p:nvPr>
        </p:nvPicPr>
        <p:blipFill>
          <a:blip r:embed="rId2"/>
          <a:stretch>
            <a:fillRect/>
          </a:stretch>
        </p:blipFill>
        <p:spPr>
          <a:xfrm>
            <a:off x="2931182" y="2326168"/>
            <a:ext cx="5805169" cy="4064000"/>
          </a:xfrm>
        </p:spPr>
      </p:pic>
      <p:sp>
        <p:nvSpPr>
          <p:cNvPr id="4" name="Slide Number Placeholder 3">
            <a:extLst>
              <a:ext uri="{FF2B5EF4-FFF2-40B4-BE49-F238E27FC236}">
                <a16:creationId xmlns:a16="http://schemas.microsoft.com/office/drawing/2014/main" id="{77190300-3C68-4BD4-BC05-C0FD19EEE7C8}"/>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7" name="TextBox 6">
            <a:extLst>
              <a:ext uri="{FF2B5EF4-FFF2-40B4-BE49-F238E27FC236}">
                <a16:creationId xmlns:a16="http://schemas.microsoft.com/office/drawing/2014/main" id="{53B52C1E-F5A3-458C-91A0-B937339E08D7}"/>
              </a:ext>
            </a:extLst>
          </p:cNvPr>
          <p:cNvSpPr txBox="1"/>
          <p:nvPr/>
        </p:nvSpPr>
        <p:spPr>
          <a:xfrm>
            <a:off x="4014676" y="2095336"/>
            <a:ext cx="4162647" cy="461665"/>
          </a:xfrm>
          <a:prstGeom prst="rect">
            <a:avLst/>
          </a:prstGeom>
          <a:noFill/>
        </p:spPr>
        <p:txBody>
          <a:bodyPr wrap="square" rtlCol="0">
            <a:spAutoFit/>
          </a:bodyPr>
          <a:lstStyle/>
          <a:p>
            <a:r>
              <a:rPr lang="en-US" sz="2400" b="1" dirty="0">
                <a:solidFill>
                  <a:srgbClr val="002060"/>
                </a:solidFill>
                <a:latin typeface="Bell MT" panose="02020503060305020303" pitchFamily="18" charset="0"/>
              </a:rPr>
              <a:t>Diagramme Bête à Corne</a:t>
            </a:r>
          </a:p>
        </p:txBody>
      </p:sp>
    </p:spTree>
    <p:extLst>
      <p:ext uri="{BB962C8B-B14F-4D97-AF65-F5344CB8AC3E}">
        <p14:creationId xmlns:p14="http://schemas.microsoft.com/office/powerpoint/2010/main" val="3752785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E125-8896-4921-B690-B6EE8BABF615}"/>
              </a:ext>
            </a:extLst>
          </p:cNvPr>
          <p:cNvSpPr>
            <a:spLocks noGrp="1"/>
          </p:cNvSpPr>
          <p:nvPr>
            <p:ph type="title"/>
          </p:nvPr>
        </p:nvSpPr>
        <p:spPr/>
        <p:txBody>
          <a:bodyPr/>
          <a:lstStyle/>
          <a:p>
            <a:r>
              <a:rPr lang="en-US" dirty="0"/>
              <a:t>6.4.    Analyse fonctionnelle :</a:t>
            </a:r>
          </a:p>
        </p:txBody>
      </p:sp>
      <p:pic>
        <p:nvPicPr>
          <p:cNvPr id="6" name="Content Placeholder 5">
            <a:extLst>
              <a:ext uri="{FF2B5EF4-FFF2-40B4-BE49-F238E27FC236}">
                <a16:creationId xmlns:a16="http://schemas.microsoft.com/office/drawing/2014/main" id="{6A29871D-E72D-4E76-B2B8-50220B94416A}"/>
              </a:ext>
            </a:extLst>
          </p:cNvPr>
          <p:cNvPicPr>
            <a:picLocks noGrp="1" noChangeAspect="1"/>
          </p:cNvPicPr>
          <p:nvPr>
            <p:ph idx="1"/>
          </p:nvPr>
        </p:nvPicPr>
        <p:blipFill>
          <a:blip r:embed="rId2"/>
          <a:stretch>
            <a:fillRect/>
          </a:stretch>
        </p:blipFill>
        <p:spPr>
          <a:xfrm>
            <a:off x="1268036" y="2436996"/>
            <a:ext cx="5957812" cy="3949995"/>
          </a:xfrm>
        </p:spPr>
      </p:pic>
      <p:sp>
        <p:nvSpPr>
          <p:cNvPr id="4" name="Slide Number Placeholder 3">
            <a:extLst>
              <a:ext uri="{FF2B5EF4-FFF2-40B4-BE49-F238E27FC236}">
                <a16:creationId xmlns:a16="http://schemas.microsoft.com/office/drawing/2014/main" id="{C082BF76-D50D-4046-96D2-690801D347CE}"/>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9" name="TextBox 8">
            <a:extLst>
              <a:ext uri="{FF2B5EF4-FFF2-40B4-BE49-F238E27FC236}">
                <a16:creationId xmlns:a16="http://schemas.microsoft.com/office/drawing/2014/main" id="{48730C6C-67BD-4369-95BB-17E8CA5059E5}"/>
              </a:ext>
            </a:extLst>
          </p:cNvPr>
          <p:cNvSpPr txBox="1"/>
          <p:nvPr/>
        </p:nvSpPr>
        <p:spPr>
          <a:xfrm>
            <a:off x="2263970" y="1975331"/>
            <a:ext cx="5279065" cy="461665"/>
          </a:xfrm>
          <a:prstGeom prst="rect">
            <a:avLst/>
          </a:prstGeom>
          <a:noFill/>
        </p:spPr>
        <p:txBody>
          <a:bodyPr wrap="square" rtlCol="0">
            <a:spAutoFit/>
          </a:bodyPr>
          <a:lstStyle/>
          <a:p>
            <a:r>
              <a:rPr lang="en-US" sz="2400" b="1" dirty="0">
                <a:solidFill>
                  <a:srgbClr val="002060"/>
                </a:solidFill>
                <a:latin typeface="Bell MT" panose="02020503060305020303" pitchFamily="18" charset="0"/>
              </a:rPr>
              <a:t>Diagramme des </a:t>
            </a:r>
            <a:r>
              <a:rPr lang="fr-FR" sz="2400" b="1" dirty="0">
                <a:solidFill>
                  <a:srgbClr val="002060"/>
                </a:solidFill>
                <a:latin typeface="Bell MT" panose="02020503060305020303" pitchFamily="18" charset="0"/>
              </a:rPr>
              <a:t>interacteurs</a:t>
            </a:r>
            <a:r>
              <a:rPr lang="en-US" sz="2400" b="1" dirty="0">
                <a:solidFill>
                  <a:srgbClr val="002060"/>
                </a:solidFill>
                <a:latin typeface="Bell MT" panose="02020503060305020303" pitchFamily="18" charset="0"/>
              </a:rPr>
              <a:t> </a:t>
            </a:r>
          </a:p>
        </p:txBody>
      </p:sp>
      <p:sp>
        <p:nvSpPr>
          <p:cNvPr id="10" name="TextBox 9">
            <a:extLst>
              <a:ext uri="{FF2B5EF4-FFF2-40B4-BE49-F238E27FC236}">
                <a16:creationId xmlns:a16="http://schemas.microsoft.com/office/drawing/2014/main" id="{FB712AE5-90B5-4BC1-8DD4-135AA32EF38B}"/>
              </a:ext>
            </a:extLst>
          </p:cNvPr>
          <p:cNvSpPr txBox="1"/>
          <p:nvPr/>
        </p:nvSpPr>
        <p:spPr>
          <a:xfrm>
            <a:off x="7416210" y="2828835"/>
            <a:ext cx="4157330"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FP</a:t>
            </a:r>
            <a:r>
              <a:rPr lang="en-US" dirty="0"/>
              <a:t> : fonction principale </a:t>
            </a:r>
          </a:p>
          <a:p>
            <a:r>
              <a:rPr lang="en-US" b="1" dirty="0">
                <a:latin typeface="Arial" panose="020B0604020202020204" pitchFamily="34" charset="0"/>
                <a:cs typeface="Arial" panose="020B0604020202020204" pitchFamily="34" charset="0"/>
              </a:rPr>
              <a:t>FC1</a:t>
            </a:r>
            <a:r>
              <a:rPr lang="en-US" dirty="0"/>
              <a:t> : l’unité centrale doit être </a:t>
            </a:r>
            <a:r>
              <a:rPr lang="fr-FR" dirty="0"/>
              <a:t>protégée</a:t>
            </a:r>
            <a:r>
              <a:rPr lang="en-US" dirty="0"/>
              <a:t> par un </a:t>
            </a:r>
            <a:r>
              <a:rPr lang="fr-FR" dirty="0"/>
              <a:t>isolant</a:t>
            </a:r>
            <a:r>
              <a:rPr lang="en-US" dirty="0"/>
              <a:t> et </a:t>
            </a:r>
            <a:r>
              <a:rPr lang="fr-FR" dirty="0"/>
              <a:t>avoir</a:t>
            </a:r>
            <a:r>
              <a:rPr lang="en-US" dirty="0"/>
              <a:t> un </a:t>
            </a:r>
            <a:r>
              <a:rPr lang="fr-FR" dirty="0"/>
              <a:t>système</a:t>
            </a:r>
            <a:r>
              <a:rPr lang="en-US" dirty="0"/>
              <a:t> </a:t>
            </a:r>
            <a:r>
              <a:rPr lang="fr-FR" dirty="0"/>
              <a:t>d’alerte</a:t>
            </a:r>
          </a:p>
          <a:p>
            <a:r>
              <a:rPr lang="en-US" b="1" dirty="0">
                <a:latin typeface="Arial" panose="020B0604020202020204" pitchFamily="34" charset="0"/>
                <a:cs typeface="Arial" panose="020B0604020202020204" pitchFamily="34" charset="0"/>
              </a:rPr>
              <a:t>FC2</a:t>
            </a:r>
            <a:r>
              <a:rPr lang="en-US" dirty="0"/>
              <a:t> : le </a:t>
            </a:r>
            <a:r>
              <a:rPr lang="fr-FR" dirty="0"/>
              <a:t>système</a:t>
            </a:r>
            <a:r>
              <a:rPr lang="en-US" dirty="0"/>
              <a:t> doit être facile à utiliser </a:t>
            </a:r>
          </a:p>
        </p:txBody>
      </p:sp>
    </p:spTree>
    <p:extLst>
      <p:ext uri="{BB962C8B-B14F-4D97-AF65-F5344CB8AC3E}">
        <p14:creationId xmlns:p14="http://schemas.microsoft.com/office/powerpoint/2010/main" val="577799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E647-6A85-4391-8AA1-7984BF42EEA0}"/>
              </a:ext>
            </a:extLst>
          </p:cNvPr>
          <p:cNvSpPr>
            <a:spLocks noGrp="1"/>
          </p:cNvSpPr>
          <p:nvPr>
            <p:ph type="title"/>
          </p:nvPr>
        </p:nvSpPr>
        <p:spPr/>
        <p:txBody>
          <a:bodyPr/>
          <a:lstStyle/>
          <a:p>
            <a:r>
              <a:rPr lang="en-US" dirty="0"/>
              <a:t>6.5.       Les </a:t>
            </a:r>
            <a:r>
              <a:rPr lang="en-US" dirty="0" err="1"/>
              <a:t>composantes</a:t>
            </a:r>
            <a:r>
              <a:rPr lang="en-US" dirty="0"/>
              <a:t> :</a:t>
            </a:r>
          </a:p>
        </p:txBody>
      </p:sp>
      <p:sp>
        <p:nvSpPr>
          <p:cNvPr id="3" name="Content Placeholder 2">
            <a:extLst>
              <a:ext uri="{FF2B5EF4-FFF2-40B4-BE49-F238E27FC236}">
                <a16:creationId xmlns:a16="http://schemas.microsoft.com/office/drawing/2014/main" id="{7A9296E4-329D-47AB-8756-041C9FAD625D}"/>
              </a:ext>
            </a:extLst>
          </p:cNvPr>
          <p:cNvSpPr>
            <a:spLocks noGrp="1"/>
          </p:cNvSpPr>
          <p:nvPr>
            <p:ph idx="1"/>
          </p:nvPr>
        </p:nvSpPr>
        <p:spPr>
          <a:xfrm>
            <a:off x="1097279" y="2108201"/>
            <a:ext cx="10945738" cy="3792344"/>
          </a:xfrm>
        </p:spPr>
        <p:txBody>
          <a:bodyPr numCol="2">
            <a:normAutofit fontScale="92500" lnSpcReduction="10000"/>
          </a:bodyPr>
          <a:lstStyle/>
          <a:p>
            <a:r>
              <a:rPr lang="fr-FR" sz="1800" dirty="0">
                <a:solidFill>
                  <a:srgbClr val="374151"/>
                </a:solidFill>
                <a:latin typeface="Söhne"/>
              </a:rPr>
              <a:t>E</a:t>
            </a:r>
            <a:r>
              <a:rPr lang="fr-FR" sz="1800" b="0" i="0" dirty="0">
                <a:solidFill>
                  <a:srgbClr val="374151"/>
                </a:solidFill>
                <a:effectLst/>
                <a:latin typeface="Söhne"/>
              </a:rPr>
              <a:t>n conjonction avec une carte Arduino (ou </a:t>
            </a:r>
            <a:r>
              <a:rPr lang="en-US" sz="1800" dirty="0">
                <a:solidFill>
                  <a:schemeClr val="tx1"/>
                </a:solidFill>
                <a:latin typeface="Söhne"/>
                <a:cs typeface="Arial" panose="020B0604020202020204" pitchFamily="34" charset="0"/>
              </a:rPr>
              <a:t>Carte      Raspberry)</a:t>
            </a:r>
            <a:r>
              <a:rPr lang="fr-FR" sz="1800" b="0" i="0" dirty="0">
                <a:solidFill>
                  <a:srgbClr val="374151"/>
                </a:solidFill>
                <a:effectLst/>
                <a:latin typeface="Söhne"/>
              </a:rPr>
              <a:t> pour un système de gestion de l'énergie :</a:t>
            </a:r>
          </a:p>
          <a:p>
            <a:pPr algn="l">
              <a:buFont typeface="Wingdings" panose="05000000000000000000" pitchFamily="2" charset="2"/>
              <a:buChar char="v"/>
            </a:pPr>
            <a:r>
              <a:rPr lang="fr-FR" sz="1800" b="0" i="0" dirty="0">
                <a:solidFill>
                  <a:srgbClr val="374151"/>
                </a:solidFill>
                <a:effectLst/>
                <a:latin typeface="Söhne"/>
              </a:rPr>
              <a:t>Capteurs.</a:t>
            </a:r>
          </a:p>
          <a:p>
            <a:pPr algn="l">
              <a:buFont typeface="Wingdings" panose="05000000000000000000" pitchFamily="2" charset="2"/>
              <a:buChar char="v"/>
            </a:pPr>
            <a:r>
              <a:rPr lang="fr-FR" sz="1800" b="0" i="0" dirty="0">
                <a:solidFill>
                  <a:srgbClr val="374151"/>
                </a:solidFill>
                <a:effectLst/>
                <a:latin typeface="Söhne"/>
              </a:rPr>
              <a:t>Module de communication .</a:t>
            </a:r>
          </a:p>
          <a:p>
            <a:pPr algn="l">
              <a:buFont typeface="Wingdings" panose="05000000000000000000" pitchFamily="2" charset="2"/>
              <a:buChar char="v"/>
            </a:pPr>
            <a:r>
              <a:rPr lang="fr-FR" sz="1800" b="0" i="0" dirty="0">
                <a:solidFill>
                  <a:srgbClr val="374151"/>
                </a:solidFill>
                <a:effectLst/>
                <a:latin typeface="Söhne"/>
              </a:rPr>
              <a:t>Relais .</a:t>
            </a:r>
          </a:p>
          <a:p>
            <a:pPr algn="l">
              <a:buFont typeface="Wingdings" panose="05000000000000000000" pitchFamily="2" charset="2"/>
              <a:buChar char="v"/>
            </a:pPr>
            <a:r>
              <a:rPr lang="fr-FR" sz="1800" b="0" i="0" dirty="0">
                <a:solidFill>
                  <a:srgbClr val="374151"/>
                </a:solidFill>
                <a:effectLst/>
                <a:latin typeface="Söhne"/>
              </a:rPr>
              <a:t>Alimentation.</a:t>
            </a:r>
          </a:p>
          <a:p>
            <a:pPr algn="l">
              <a:buFont typeface="Wingdings" panose="05000000000000000000" pitchFamily="2" charset="2"/>
              <a:buChar char="v"/>
            </a:pPr>
            <a:r>
              <a:rPr lang="fr-FR" sz="1800" b="0" i="0" dirty="0">
                <a:solidFill>
                  <a:srgbClr val="374151"/>
                </a:solidFill>
                <a:effectLst/>
                <a:latin typeface="Söhne"/>
              </a:rPr>
              <a:t>Affichage.</a:t>
            </a:r>
          </a:p>
          <a:p>
            <a:pPr algn="l"/>
            <a:endParaRPr lang="fr-FR" sz="1800" b="0" i="0" dirty="0">
              <a:solidFill>
                <a:srgbClr val="374151"/>
              </a:solidFill>
              <a:effectLst/>
              <a:latin typeface="Söhne"/>
            </a:endParaRPr>
          </a:p>
          <a:p>
            <a:pPr algn="l"/>
            <a:endParaRPr lang="fr-FR" sz="1800" dirty="0">
              <a:solidFill>
                <a:srgbClr val="374151"/>
              </a:solidFill>
              <a:latin typeface="Söhne"/>
            </a:endParaRPr>
          </a:p>
          <a:p>
            <a:pPr marL="0" indent="0" algn="l">
              <a:buNone/>
            </a:pPr>
            <a:r>
              <a:rPr lang="fr-FR" sz="1800" b="0" i="0" dirty="0">
                <a:solidFill>
                  <a:srgbClr val="374151"/>
                </a:solidFill>
                <a:effectLst/>
                <a:latin typeface="Söhne"/>
              </a:rPr>
              <a:t>Pour connecter l'unité centrale de contrôle à une application via  Wi-Fi:</a:t>
            </a:r>
          </a:p>
          <a:p>
            <a:pPr algn="l">
              <a:buFont typeface="Wingdings" panose="05000000000000000000" pitchFamily="2" charset="2"/>
              <a:buChar char="v"/>
            </a:pPr>
            <a:r>
              <a:rPr lang="fr-FR" sz="1800" b="0" i="0" dirty="0">
                <a:solidFill>
                  <a:srgbClr val="374151"/>
                </a:solidFill>
                <a:effectLst/>
                <a:latin typeface="Söhne"/>
              </a:rPr>
              <a:t>Un module de communication Wi-Fi . </a:t>
            </a:r>
          </a:p>
          <a:p>
            <a:pPr algn="l">
              <a:buFont typeface="Wingdings" panose="05000000000000000000" pitchFamily="2" charset="2"/>
              <a:buChar char="v"/>
            </a:pPr>
            <a:r>
              <a:rPr lang="fr-FR" sz="1800" b="0" i="0" dirty="0">
                <a:solidFill>
                  <a:srgbClr val="374151"/>
                </a:solidFill>
                <a:effectLst/>
                <a:latin typeface="Söhne"/>
              </a:rPr>
              <a:t>Configurez le module Wi-Fi .</a:t>
            </a:r>
          </a:p>
          <a:p>
            <a:pPr algn="l">
              <a:buFont typeface="Wingdings" panose="05000000000000000000" pitchFamily="2" charset="2"/>
              <a:buChar char="v"/>
            </a:pPr>
            <a:r>
              <a:rPr lang="fr-FR" sz="1800" b="0" i="0" dirty="0">
                <a:solidFill>
                  <a:srgbClr val="374151"/>
                </a:solidFill>
                <a:effectLst/>
                <a:latin typeface="Söhne"/>
              </a:rPr>
              <a:t>Développer le code pour la carte Arduino pour qu'elle puisse communiquer avec le module Wi-Fi .</a:t>
            </a:r>
          </a:p>
          <a:p>
            <a:pPr algn="l">
              <a:buFont typeface="Wingdings" panose="05000000000000000000" pitchFamily="2" charset="2"/>
              <a:buChar char="v"/>
            </a:pPr>
            <a:r>
              <a:rPr lang="fr-FR" sz="1800" b="0" i="0" dirty="0">
                <a:solidFill>
                  <a:srgbClr val="374151"/>
                </a:solidFill>
                <a:effectLst/>
                <a:latin typeface="Söhne"/>
              </a:rPr>
              <a:t>Développer l'application pour qu'elle puisse recevoir les données de l'unité.</a:t>
            </a:r>
          </a:p>
          <a:p>
            <a:pPr marL="0" indent="0" algn="l">
              <a:buNone/>
            </a:pPr>
            <a:endParaRPr lang="en-US" dirty="0"/>
          </a:p>
        </p:txBody>
      </p:sp>
      <p:sp>
        <p:nvSpPr>
          <p:cNvPr id="4" name="Slide Number Placeholder 3">
            <a:extLst>
              <a:ext uri="{FF2B5EF4-FFF2-40B4-BE49-F238E27FC236}">
                <a16:creationId xmlns:a16="http://schemas.microsoft.com/office/drawing/2014/main" id="{47AE9306-15CA-4426-B47F-A8B3DF8931BA}"/>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2537047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D989-F15F-49B2-BAB5-AF08D8518DB1}"/>
              </a:ext>
            </a:extLst>
          </p:cNvPr>
          <p:cNvSpPr>
            <a:spLocks noGrp="1"/>
          </p:cNvSpPr>
          <p:nvPr>
            <p:ph type="title"/>
          </p:nvPr>
        </p:nvSpPr>
        <p:spPr/>
        <p:txBody>
          <a:bodyPr/>
          <a:lstStyle/>
          <a:p>
            <a:r>
              <a:rPr lang="en-US" dirty="0"/>
              <a:t>6.5.       Les composantes :</a:t>
            </a:r>
          </a:p>
        </p:txBody>
      </p:sp>
      <p:sp>
        <p:nvSpPr>
          <p:cNvPr id="4" name="Slide Number Placeholder 3">
            <a:extLst>
              <a:ext uri="{FF2B5EF4-FFF2-40B4-BE49-F238E27FC236}">
                <a16:creationId xmlns:a16="http://schemas.microsoft.com/office/drawing/2014/main" id="{B6391E28-08A1-471B-8120-CD14A26E2541}"/>
              </a:ext>
            </a:extLst>
          </p:cNvPr>
          <p:cNvSpPr>
            <a:spLocks noGrp="1"/>
          </p:cNvSpPr>
          <p:nvPr>
            <p:ph type="sldNum" sz="quarter" idx="12"/>
          </p:nvPr>
        </p:nvSpPr>
        <p:spPr/>
        <p:txBody>
          <a:bodyPr/>
          <a:lstStyle/>
          <a:p>
            <a:fld id="{3A98EE3D-8CD1-4C3F-BD1C-C98C9596463C}" type="slidenum">
              <a:rPr lang="en-US" smtClean="0"/>
              <a:t>23</a:t>
            </a:fld>
            <a:endParaRPr lang="en-US" dirty="0"/>
          </a:p>
        </p:txBody>
      </p:sp>
      <p:pic>
        <p:nvPicPr>
          <p:cNvPr id="5" name="Content Placeholder 4">
            <a:extLst>
              <a:ext uri="{FF2B5EF4-FFF2-40B4-BE49-F238E27FC236}">
                <a16:creationId xmlns:a16="http://schemas.microsoft.com/office/drawing/2014/main" id="{793F2C09-991E-4C1C-B305-135AF23F4FD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4321" y="1958883"/>
            <a:ext cx="2466975" cy="1847850"/>
          </a:xfrm>
          <a:prstGeom prst="rect">
            <a:avLst/>
          </a:prstGeom>
          <a:noFill/>
          <a:ln>
            <a:noFill/>
          </a:ln>
        </p:spPr>
      </p:pic>
      <p:pic>
        <p:nvPicPr>
          <p:cNvPr id="6" name="Picture 5">
            <a:extLst>
              <a:ext uri="{FF2B5EF4-FFF2-40B4-BE49-F238E27FC236}">
                <a16:creationId xmlns:a16="http://schemas.microsoft.com/office/drawing/2014/main" id="{6B381FE0-A377-4A10-8A50-0C5C6B4C77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38646" y="2045243"/>
            <a:ext cx="2602865" cy="1761490"/>
          </a:xfrm>
          <a:prstGeom prst="rect">
            <a:avLst/>
          </a:prstGeom>
          <a:noFill/>
          <a:ln>
            <a:noFill/>
          </a:ln>
        </p:spPr>
      </p:pic>
      <p:sp>
        <p:nvSpPr>
          <p:cNvPr id="7" name="TextBox 6">
            <a:extLst>
              <a:ext uri="{FF2B5EF4-FFF2-40B4-BE49-F238E27FC236}">
                <a16:creationId xmlns:a16="http://schemas.microsoft.com/office/drawing/2014/main" id="{DE081A22-1930-4E2F-BC25-D26D57A11A9B}"/>
              </a:ext>
            </a:extLst>
          </p:cNvPr>
          <p:cNvSpPr txBox="1"/>
          <p:nvPr/>
        </p:nvSpPr>
        <p:spPr>
          <a:xfrm>
            <a:off x="3460897" y="2741322"/>
            <a:ext cx="424586" cy="369332"/>
          </a:xfrm>
          <a:prstGeom prst="rect">
            <a:avLst/>
          </a:prstGeom>
          <a:noFill/>
        </p:spPr>
        <p:txBody>
          <a:bodyPr wrap="square" rtlCol="0">
            <a:spAutoFit/>
          </a:bodyPr>
          <a:lstStyle/>
          <a:p>
            <a:r>
              <a:rPr lang="en-US" dirty="0"/>
              <a:t>ou</a:t>
            </a:r>
          </a:p>
        </p:txBody>
      </p:sp>
      <p:pic>
        <p:nvPicPr>
          <p:cNvPr id="8" name="Picture 7">
            <a:extLst>
              <a:ext uri="{FF2B5EF4-FFF2-40B4-BE49-F238E27FC236}">
                <a16:creationId xmlns:a16="http://schemas.microsoft.com/office/drawing/2014/main" id="{B690ACA8-C400-4295-90FD-857810953F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58861" y="2002063"/>
            <a:ext cx="2677778" cy="1761490"/>
          </a:xfrm>
          <a:prstGeom prst="rect">
            <a:avLst/>
          </a:prstGeom>
          <a:noFill/>
        </p:spPr>
      </p:pic>
      <p:pic>
        <p:nvPicPr>
          <p:cNvPr id="9" name="Picture 8">
            <a:extLst>
              <a:ext uri="{FF2B5EF4-FFF2-40B4-BE49-F238E27FC236}">
                <a16:creationId xmlns:a16="http://schemas.microsoft.com/office/drawing/2014/main" id="{40157A10-383E-4647-8175-B8AD28E32462}"/>
              </a:ext>
            </a:extLst>
          </p:cNvPr>
          <p:cNvPicPr/>
          <p:nvPr/>
        </p:nvPicPr>
        <p:blipFill>
          <a:blip r:embed="rId5">
            <a:extLst>
              <a:ext uri="{28A0092B-C50C-407E-A947-70E740481C1C}">
                <a14:useLocalDpi xmlns:a14="http://schemas.microsoft.com/office/drawing/2010/main" val="0"/>
              </a:ext>
            </a:extLst>
          </a:blip>
          <a:stretch>
            <a:fillRect/>
          </a:stretch>
        </p:blipFill>
        <p:spPr>
          <a:xfrm>
            <a:off x="884200" y="4028256"/>
            <a:ext cx="3981893" cy="1967023"/>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B7CF6FEE-C3C7-4BB0-82B1-207755AE363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602917" y="4028256"/>
            <a:ext cx="2206549" cy="1629186"/>
          </a:xfrm>
          <a:prstGeom prst="rect">
            <a:avLst/>
          </a:prstGeom>
          <a:noFill/>
          <a:ln>
            <a:noFill/>
          </a:ln>
        </p:spPr>
      </p:pic>
      <p:pic>
        <p:nvPicPr>
          <p:cNvPr id="3074" name="Picture 2" descr="Résistance">
            <a:extLst>
              <a:ext uri="{FF2B5EF4-FFF2-40B4-BE49-F238E27FC236}">
                <a16:creationId xmlns:a16="http://schemas.microsoft.com/office/drawing/2014/main" id="{FF55F9D6-630C-4863-8D66-8C654B61BE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3351" y="4028256"/>
            <a:ext cx="2257831" cy="16707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707CA7-FE98-4B4A-9429-030B4CD20612}"/>
              </a:ext>
            </a:extLst>
          </p:cNvPr>
          <p:cNvSpPr txBox="1"/>
          <p:nvPr/>
        </p:nvSpPr>
        <p:spPr>
          <a:xfrm>
            <a:off x="1651142" y="3697210"/>
            <a:ext cx="1195754" cy="307777"/>
          </a:xfrm>
          <a:prstGeom prst="rect">
            <a:avLst/>
          </a:prstGeom>
          <a:noFill/>
        </p:spPr>
        <p:txBody>
          <a:bodyPr wrap="square" rtlCol="0">
            <a:spAutoFit/>
          </a:bodyPr>
          <a:lstStyle/>
          <a:p>
            <a:r>
              <a:rPr lang="en-US" sz="1400" dirty="0">
                <a:solidFill>
                  <a:schemeClr val="accent1">
                    <a:lumMod val="50000"/>
                  </a:schemeClr>
                </a:solidFill>
                <a:latin typeface="+mj-lt"/>
              </a:rPr>
              <a:t>Carte Arduino</a:t>
            </a:r>
          </a:p>
        </p:txBody>
      </p:sp>
      <p:sp>
        <p:nvSpPr>
          <p:cNvPr id="12" name="TextBox 11">
            <a:extLst>
              <a:ext uri="{FF2B5EF4-FFF2-40B4-BE49-F238E27FC236}">
                <a16:creationId xmlns:a16="http://schemas.microsoft.com/office/drawing/2014/main" id="{7AEE3359-44AB-4C37-825D-47C98171E985}"/>
              </a:ext>
            </a:extLst>
          </p:cNvPr>
          <p:cNvSpPr txBox="1"/>
          <p:nvPr/>
        </p:nvSpPr>
        <p:spPr>
          <a:xfrm>
            <a:off x="4515181" y="3720479"/>
            <a:ext cx="1414279" cy="307777"/>
          </a:xfrm>
          <a:prstGeom prst="rect">
            <a:avLst/>
          </a:prstGeom>
          <a:noFill/>
        </p:spPr>
        <p:txBody>
          <a:bodyPr wrap="square" rtlCol="0">
            <a:spAutoFit/>
          </a:bodyPr>
          <a:lstStyle/>
          <a:p>
            <a:r>
              <a:rPr lang="en-US" sz="1400" dirty="0">
                <a:solidFill>
                  <a:schemeClr val="accent1">
                    <a:lumMod val="50000"/>
                  </a:schemeClr>
                </a:solidFill>
                <a:latin typeface="+mj-lt"/>
              </a:rPr>
              <a:t>Carte Raspberry</a:t>
            </a:r>
          </a:p>
        </p:txBody>
      </p:sp>
      <p:sp>
        <p:nvSpPr>
          <p:cNvPr id="13" name="TextBox 12">
            <a:extLst>
              <a:ext uri="{FF2B5EF4-FFF2-40B4-BE49-F238E27FC236}">
                <a16:creationId xmlns:a16="http://schemas.microsoft.com/office/drawing/2014/main" id="{CEDA4484-8F94-4C75-908F-FBA0CC3A9A73}"/>
              </a:ext>
            </a:extLst>
          </p:cNvPr>
          <p:cNvSpPr txBox="1"/>
          <p:nvPr/>
        </p:nvSpPr>
        <p:spPr>
          <a:xfrm>
            <a:off x="6601954" y="3720478"/>
            <a:ext cx="3938904" cy="307777"/>
          </a:xfrm>
          <a:prstGeom prst="rect">
            <a:avLst/>
          </a:prstGeom>
          <a:noFill/>
        </p:spPr>
        <p:txBody>
          <a:bodyPr wrap="square" rtlCol="0">
            <a:spAutoFit/>
          </a:bodyPr>
          <a:lstStyle/>
          <a:p>
            <a:r>
              <a:rPr lang="fr-FR" sz="1400" dirty="0">
                <a:solidFill>
                  <a:schemeClr val="accent1">
                    <a:lumMod val="50000"/>
                  </a:schemeClr>
                </a:solidFill>
                <a:latin typeface="+mj-lt"/>
                <a:ea typeface="Calibri" panose="020F0502020204030204" pitchFamily="34" charset="0"/>
                <a:cs typeface="Arial" panose="020B0604020202020204" pitchFamily="34" charset="0"/>
              </a:rPr>
              <a:t>C</a:t>
            </a:r>
            <a:r>
              <a:rPr lang="fr-FR" sz="1400" dirty="0">
                <a:solidFill>
                  <a:schemeClr val="accent1">
                    <a:lumMod val="50000"/>
                  </a:schemeClr>
                </a:solidFill>
                <a:effectLst/>
                <a:latin typeface="+mj-lt"/>
                <a:ea typeface="Calibri" panose="020F0502020204030204" pitchFamily="34" charset="0"/>
                <a:cs typeface="Arial" panose="020B0604020202020204" pitchFamily="34" charset="0"/>
              </a:rPr>
              <a:t>apteur pour mesurer la consommation d'énergie</a:t>
            </a:r>
            <a:endParaRPr lang="en-US" sz="1400" dirty="0">
              <a:solidFill>
                <a:schemeClr val="accent1">
                  <a:lumMod val="50000"/>
                </a:schemeClr>
              </a:solidFill>
              <a:latin typeface="+mj-lt"/>
            </a:endParaRPr>
          </a:p>
        </p:txBody>
      </p:sp>
      <p:sp>
        <p:nvSpPr>
          <p:cNvPr id="14" name="TextBox 13">
            <a:extLst>
              <a:ext uri="{FF2B5EF4-FFF2-40B4-BE49-F238E27FC236}">
                <a16:creationId xmlns:a16="http://schemas.microsoft.com/office/drawing/2014/main" id="{2550E197-7677-40A7-A1D3-5F5ABBCB7258}"/>
              </a:ext>
            </a:extLst>
          </p:cNvPr>
          <p:cNvSpPr txBox="1"/>
          <p:nvPr/>
        </p:nvSpPr>
        <p:spPr>
          <a:xfrm>
            <a:off x="10394711" y="3659984"/>
            <a:ext cx="1637282" cy="523220"/>
          </a:xfrm>
          <a:prstGeom prst="rect">
            <a:avLst/>
          </a:prstGeom>
          <a:noFill/>
        </p:spPr>
        <p:txBody>
          <a:bodyPr wrap="square" rtlCol="0">
            <a:spAutoFit/>
          </a:bodyPr>
          <a:lstStyle/>
          <a:p>
            <a:r>
              <a:rPr lang="en-US" sz="1400" b="0" i="0" dirty="0">
                <a:solidFill>
                  <a:schemeClr val="accent1">
                    <a:lumMod val="50000"/>
                  </a:schemeClr>
                </a:solidFill>
                <a:effectLst/>
                <a:latin typeface="+mj-lt"/>
              </a:rPr>
              <a:t>Une </a:t>
            </a:r>
            <a:r>
              <a:rPr lang="en-US" sz="1400" b="0" i="0" dirty="0" err="1">
                <a:solidFill>
                  <a:schemeClr val="accent1">
                    <a:lumMod val="50000"/>
                  </a:schemeClr>
                </a:solidFill>
                <a:effectLst/>
                <a:latin typeface="+mj-lt"/>
              </a:rPr>
              <a:t>mémoire</a:t>
            </a:r>
            <a:r>
              <a:rPr lang="en-US" sz="1400" b="0" i="0" dirty="0">
                <a:solidFill>
                  <a:schemeClr val="accent1">
                    <a:lumMod val="50000"/>
                  </a:schemeClr>
                </a:solidFill>
                <a:effectLst/>
                <a:latin typeface="+mj-lt"/>
              </a:rPr>
              <a:t> EPROM du stockage</a:t>
            </a:r>
            <a:endParaRPr lang="en-US" sz="1400" dirty="0">
              <a:solidFill>
                <a:schemeClr val="accent1">
                  <a:lumMod val="50000"/>
                </a:schemeClr>
              </a:solidFill>
              <a:latin typeface="+mj-lt"/>
            </a:endParaRPr>
          </a:p>
        </p:txBody>
      </p:sp>
      <p:sp>
        <p:nvSpPr>
          <p:cNvPr id="15" name="TextBox 14">
            <a:extLst>
              <a:ext uri="{FF2B5EF4-FFF2-40B4-BE49-F238E27FC236}">
                <a16:creationId xmlns:a16="http://schemas.microsoft.com/office/drawing/2014/main" id="{8CE8683F-ACBE-4718-AB57-803165B9942B}"/>
              </a:ext>
            </a:extLst>
          </p:cNvPr>
          <p:cNvSpPr txBox="1"/>
          <p:nvPr/>
        </p:nvSpPr>
        <p:spPr>
          <a:xfrm>
            <a:off x="6601954" y="5797484"/>
            <a:ext cx="1989998" cy="307777"/>
          </a:xfrm>
          <a:prstGeom prst="rect">
            <a:avLst/>
          </a:prstGeom>
          <a:noFill/>
        </p:spPr>
        <p:txBody>
          <a:bodyPr wrap="square" rtlCol="0">
            <a:spAutoFit/>
          </a:bodyPr>
          <a:lstStyle/>
          <a:p>
            <a:r>
              <a:rPr lang="en-US" sz="1400" dirty="0">
                <a:solidFill>
                  <a:schemeClr val="accent1">
                    <a:lumMod val="50000"/>
                  </a:schemeClr>
                </a:solidFill>
                <a:latin typeface="+mj-lt"/>
              </a:rPr>
              <a:t>Fils</a:t>
            </a:r>
          </a:p>
        </p:txBody>
      </p:sp>
      <p:sp>
        <p:nvSpPr>
          <p:cNvPr id="16" name="TextBox 15">
            <a:extLst>
              <a:ext uri="{FF2B5EF4-FFF2-40B4-BE49-F238E27FC236}">
                <a16:creationId xmlns:a16="http://schemas.microsoft.com/office/drawing/2014/main" id="{7862458D-0B80-4FA0-98F2-386F384203EB}"/>
              </a:ext>
            </a:extLst>
          </p:cNvPr>
          <p:cNvSpPr txBox="1"/>
          <p:nvPr/>
        </p:nvSpPr>
        <p:spPr>
          <a:xfrm>
            <a:off x="9733175" y="5835192"/>
            <a:ext cx="2163451" cy="307777"/>
          </a:xfrm>
          <a:prstGeom prst="rect">
            <a:avLst/>
          </a:prstGeom>
          <a:noFill/>
        </p:spPr>
        <p:txBody>
          <a:bodyPr wrap="square" rtlCol="0">
            <a:spAutoFit/>
          </a:bodyPr>
          <a:lstStyle/>
          <a:p>
            <a:r>
              <a:rPr lang="en-US" sz="1400" dirty="0">
                <a:solidFill>
                  <a:schemeClr val="accent1">
                    <a:lumMod val="50000"/>
                  </a:schemeClr>
                </a:solidFill>
                <a:latin typeface="+mj-lt"/>
              </a:rPr>
              <a:t>Resistances</a:t>
            </a:r>
          </a:p>
        </p:txBody>
      </p:sp>
      <p:pic>
        <p:nvPicPr>
          <p:cNvPr id="18" name="Picture 17">
            <a:extLst>
              <a:ext uri="{FF2B5EF4-FFF2-40B4-BE49-F238E27FC236}">
                <a16:creationId xmlns:a16="http://schemas.microsoft.com/office/drawing/2014/main" id="{602A1C90-984A-48F8-8063-4656504E461D}"/>
              </a:ext>
            </a:extLst>
          </p:cNvPr>
          <p:cNvPicPr>
            <a:picLocks noChangeAspect="1"/>
          </p:cNvPicPr>
          <p:nvPr/>
        </p:nvPicPr>
        <p:blipFill>
          <a:blip r:embed="rId8"/>
          <a:stretch>
            <a:fillRect/>
          </a:stretch>
        </p:blipFill>
        <p:spPr>
          <a:xfrm>
            <a:off x="10104421" y="2287286"/>
            <a:ext cx="1845717" cy="1182412"/>
          </a:xfrm>
          <a:prstGeom prst="rect">
            <a:avLst/>
          </a:prstGeom>
        </p:spPr>
      </p:pic>
    </p:spTree>
    <p:extLst>
      <p:ext uri="{BB962C8B-B14F-4D97-AF65-F5344CB8AC3E}">
        <p14:creationId xmlns:p14="http://schemas.microsoft.com/office/powerpoint/2010/main" val="1049868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CDE25-0C40-417C-A4D1-CDF576D4EDC1}"/>
              </a:ext>
            </a:extLst>
          </p:cNvPr>
          <p:cNvSpPr>
            <a:spLocks noGrp="1"/>
          </p:cNvSpPr>
          <p:nvPr>
            <p:ph type="title"/>
          </p:nvPr>
        </p:nvSpPr>
        <p:spPr/>
        <p:txBody>
          <a:bodyPr/>
          <a:lstStyle/>
          <a:p>
            <a:pPr marL="914400" indent="-914400">
              <a:buFont typeface="+mj-lt"/>
              <a:buAutoNum type="arabicPeriod" startAt="7"/>
            </a:pPr>
            <a:r>
              <a:rPr lang="en-US" dirty="0"/>
              <a:t>Conclusion :</a:t>
            </a:r>
          </a:p>
        </p:txBody>
      </p:sp>
      <p:sp>
        <p:nvSpPr>
          <p:cNvPr id="4" name="Slide Number Placeholder 3">
            <a:extLst>
              <a:ext uri="{FF2B5EF4-FFF2-40B4-BE49-F238E27FC236}">
                <a16:creationId xmlns:a16="http://schemas.microsoft.com/office/drawing/2014/main" id="{5699FC69-BDD9-4EEF-A680-3686074F6DB2}"/>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3830629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178A-F324-4E0F-9500-90CC830B41A2}"/>
              </a:ext>
            </a:extLst>
          </p:cNvPr>
          <p:cNvSpPr>
            <a:spLocks noGrp="1"/>
          </p:cNvSpPr>
          <p:nvPr>
            <p:ph type="title"/>
          </p:nvPr>
        </p:nvSpPr>
        <p:spPr/>
        <p:txBody>
          <a:bodyPr/>
          <a:lstStyle/>
          <a:p>
            <a:r>
              <a:rPr lang="en-US" dirty="0"/>
              <a:t>Bibliographie :</a:t>
            </a:r>
          </a:p>
        </p:txBody>
      </p:sp>
      <p:sp>
        <p:nvSpPr>
          <p:cNvPr id="3" name="Content Placeholder 2">
            <a:extLst>
              <a:ext uri="{FF2B5EF4-FFF2-40B4-BE49-F238E27FC236}">
                <a16:creationId xmlns:a16="http://schemas.microsoft.com/office/drawing/2014/main" id="{EC3A3A9C-BE41-4D77-8C3C-693034FB8CD0}"/>
              </a:ext>
            </a:extLst>
          </p:cNvPr>
          <p:cNvSpPr>
            <a:spLocks noGrp="1"/>
          </p:cNvSpPr>
          <p:nvPr>
            <p:ph idx="1"/>
          </p:nvPr>
        </p:nvSpPr>
        <p:spPr/>
        <p:txBody>
          <a:bodyPr/>
          <a:lstStyle/>
          <a:p>
            <a:r>
              <a:rPr lang="en-US" dirty="0"/>
              <a:t>- </a:t>
            </a:r>
            <a:r>
              <a:rPr lang="en-US" sz="1200" dirty="0">
                <a:hlinkClick r:id="rId2"/>
              </a:rPr>
              <a:t>https://sense.com/sense-home-energy-monitor/</a:t>
            </a:r>
            <a:endParaRPr lang="en-US" sz="1200" dirty="0"/>
          </a:p>
          <a:p>
            <a:r>
              <a:rPr lang="en-US" dirty="0"/>
              <a:t>- </a:t>
            </a:r>
            <a:r>
              <a:rPr lang="en-US" sz="1200" u="sng" dirty="0">
                <a:solidFill>
                  <a:srgbClr val="0070C0"/>
                </a:solidFill>
                <a:hlinkClick r:id="rId3"/>
              </a:rPr>
              <a:t>https://www.amazon.com/dp/B09T4S3QKC?tag=georiot-us-default-20&amp;ascsubtag=tomsguide-row-4656881506778566000-20&amp;geniuslink=true&amp;th=1</a:t>
            </a:r>
            <a:endParaRPr lang="en-US" sz="1200" u="sng" dirty="0">
              <a:solidFill>
                <a:srgbClr val="0070C0"/>
              </a:solidFill>
            </a:endParaRPr>
          </a:p>
          <a:p>
            <a:r>
              <a:rPr lang="en-US" dirty="0">
                <a:solidFill>
                  <a:srgbClr val="0070C0"/>
                </a:solidFill>
              </a:rPr>
              <a:t>-</a:t>
            </a:r>
            <a:r>
              <a:rPr lang="en-US" sz="1200" dirty="0">
                <a:solidFill>
                  <a:srgbClr val="0070C0"/>
                </a:solidFill>
              </a:rPr>
              <a:t> </a:t>
            </a:r>
            <a:r>
              <a:rPr lang="en-US" sz="1200" u="sng" dirty="0">
                <a:solidFill>
                  <a:srgbClr val="0070C0"/>
                </a:solidFill>
                <a:hlinkClick r:id="rId4"/>
              </a:rPr>
              <a:t>https://www.amazon.com/Lighting-Control-208-240-Channels-Contact/product-reviews/B007</a:t>
            </a:r>
            <a:endParaRPr lang="en-US" sz="1200" u="sng" dirty="0">
              <a:solidFill>
                <a:srgbClr val="0070C0"/>
              </a:solidFill>
            </a:endParaRPr>
          </a:p>
          <a:p>
            <a:r>
              <a:rPr lang="en-US" dirty="0">
                <a:solidFill>
                  <a:srgbClr val="0070C0"/>
                </a:solidFill>
              </a:rPr>
              <a:t>- </a:t>
            </a:r>
            <a:r>
              <a:rPr lang="en-US" sz="1200" u="sng" dirty="0">
                <a:solidFill>
                  <a:srgbClr val="0070C0"/>
                </a:solidFill>
                <a:hlinkClick r:id="rId5"/>
              </a:rPr>
              <a:t>https://www.installation-renovation-electrique.com/delesteur-electrique-cablage-schema-branchement/</a:t>
            </a:r>
            <a:endParaRPr lang="en-US" sz="1200" u="sng" dirty="0">
              <a:solidFill>
                <a:srgbClr val="0070C0"/>
              </a:solidFill>
            </a:endParaRPr>
          </a:p>
          <a:p>
            <a:r>
              <a:rPr lang="en-US" dirty="0">
                <a:solidFill>
                  <a:schemeClr val="tx1"/>
                </a:solidFill>
              </a:rPr>
              <a:t>-</a:t>
            </a:r>
            <a:r>
              <a:rPr lang="en-US" dirty="0">
                <a:solidFill>
                  <a:srgbClr val="002060"/>
                </a:solidFill>
              </a:rPr>
              <a:t> </a:t>
            </a:r>
            <a:r>
              <a:rPr lang="en-US" sz="1100" u="sng" dirty="0">
                <a:solidFill>
                  <a:srgbClr val="0070C0"/>
                </a:solidFill>
              </a:rPr>
              <a:t>https://www.amazon.fr/AEOTEC-GP-AEOHUBV3EU-Smart-Home-Hub/dp/B08NDH9NXN/ref=sr_1_2?adgrpid=1360096818590235&amp;hvadid=85006478696186&amp;hvbmt=be&amp;hvdev=c&amp;hvlocphy=151429&amp;hvnetw=o&amp;hvqmt=e&amp;hvtargid=kwd-85006575770104%3Aloc-124&amp;hydadcr=451_2585138&amp;keywords=smart%2Bhome%2Bhub&amp;qid=1674121014&amp;sr=8-2&amp;th=1</a:t>
            </a:r>
          </a:p>
        </p:txBody>
      </p:sp>
      <p:sp>
        <p:nvSpPr>
          <p:cNvPr id="4" name="Slide Number Placeholder 3">
            <a:extLst>
              <a:ext uri="{FF2B5EF4-FFF2-40B4-BE49-F238E27FC236}">
                <a16:creationId xmlns:a16="http://schemas.microsoft.com/office/drawing/2014/main" id="{C66D2B6F-86D1-4AED-9C16-5CF5A201B6D3}"/>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63720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044F-87BF-476C-8638-C6968250DE76}"/>
              </a:ext>
            </a:extLst>
          </p:cNvPr>
          <p:cNvSpPr>
            <a:spLocks noGrp="1"/>
          </p:cNvSpPr>
          <p:nvPr>
            <p:ph type="title"/>
          </p:nvPr>
        </p:nvSpPr>
        <p:spPr/>
        <p:txBody>
          <a:bodyPr/>
          <a:lstStyle/>
          <a:p>
            <a:pPr marL="914400" indent="-914400">
              <a:buFont typeface="+mj-lt"/>
              <a:buAutoNum type="arabicPeriod"/>
            </a:pPr>
            <a:r>
              <a:rPr lang="en-US" dirty="0"/>
              <a:t>Introduction :</a:t>
            </a:r>
          </a:p>
        </p:txBody>
      </p:sp>
      <p:sp>
        <p:nvSpPr>
          <p:cNvPr id="7" name="Slide Number Placeholder 6">
            <a:extLst>
              <a:ext uri="{FF2B5EF4-FFF2-40B4-BE49-F238E27FC236}">
                <a16:creationId xmlns:a16="http://schemas.microsoft.com/office/drawing/2014/main" id="{9A2A2F7C-2795-4013-8DFD-BD1F7129E1D1}"/>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21" name="Content Placeholder 20">
            <a:extLst>
              <a:ext uri="{FF2B5EF4-FFF2-40B4-BE49-F238E27FC236}">
                <a16:creationId xmlns:a16="http://schemas.microsoft.com/office/drawing/2014/main" id="{D6CB925B-1341-4892-B49D-5DD14D4FB9F4}"/>
              </a:ext>
            </a:extLst>
          </p:cNvPr>
          <p:cNvPicPr>
            <a:picLocks noGrp="1" noChangeAspect="1"/>
          </p:cNvPicPr>
          <p:nvPr>
            <p:ph idx="1"/>
          </p:nvPr>
        </p:nvPicPr>
        <p:blipFill>
          <a:blip r:embed="rId2"/>
          <a:stretch>
            <a:fillRect/>
          </a:stretch>
        </p:blipFill>
        <p:spPr>
          <a:xfrm>
            <a:off x="4021977" y="2073349"/>
            <a:ext cx="4148046" cy="3582988"/>
          </a:xfrm>
        </p:spPr>
      </p:pic>
      <p:sp>
        <p:nvSpPr>
          <p:cNvPr id="22" name="TextBox 21">
            <a:extLst>
              <a:ext uri="{FF2B5EF4-FFF2-40B4-BE49-F238E27FC236}">
                <a16:creationId xmlns:a16="http://schemas.microsoft.com/office/drawing/2014/main" id="{88D2294E-44FD-4121-8864-C8656EC73555}"/>
              </a:ext>
            </a:extLst>
          </p:cNvPr>
          <p:cNvSpPr txBox="1"/>
          <p:nvPr/>
        </p:nvSpPr>
        <p:spPr>
          <a:xfrm>
            <a:off x="2806996" y="5821325"/>
            <a:ext cx="10403958" cy="438582"/>
          </a:xfrm>
          <a:prstGeom prst="rect">
            <a:avLst/>
          </a:prstGeom>
          <a:noFill/>
        </p:spPr>
        <p:txBody>
          <a:bodyPr wrap="square" rtlCol="0">
            <a:spAutoFit/>
          </a:bodyPr>
          <a:lstStyle/>
          <a:p>
            <a:r>
              <a:rPr lang="fr-FR" sz="1200" u="sng" dirty="0">
                <a:solidFill>
                  <a:srgbClr val="0000FF"/>
                </a:solidFill>
                <a:effectLst/>
                <a:latin typeface="Calibri" panose="020F0502020204030204" pitchFamily="34" charset="0"/>
                <a:ea typeface="Calibri" panose="020F0502020204030204" pitchFamily="34" charset="0"/>
                <a:hlinkClick r:id="rId3"/>
              </a:rPr>
              <a:t>https://www.researchgate.net/figure/Smart-city-and-smart-energy-interaction-model_fig1_324477710</a:t>
            </a:r>
            <a:endParaRPr lang="en-US" sz="1200" dirty="0">
              <a:effectLst/>
              <a:latin typeface="Calibri" panose="020F0502020204030204" pitchFamily="34" charset="0"/>
              <a:ea typeface="Calibri" panose="020F0502020204030204" pitchFamily="34" charset="0"/>
            </a:endParaRPr>
          </a:p>
          <a:p>
            <a:endParaRPr lang="en-US" sz="1050" dirty="0"/>
          </a:p>
        </p:txBody>
      </p:sp>
    </p:spTree>
    <p:extLst>
      <p:ext uri="{BB962C8B-B14F-4D97-AF65-F5344CB8AC3E}">
        <p14:creationId xmlns:p14="http://schemas.microsoft.com/office/powerpoint/2010/main" val="1937027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2286-C1FA-4A9D-B8E8-EC63CA748748}"/>
              </a:ext>
            </a:extLst>
          </p:cNvPr>
          <p:cNvSpPr>
            <a:spLocks noGrp="1"/>
          </p:cNvSpPr>
          <p:nvPr>
            <p:ph type="title"/>
          </p:nvPr>
        </p:nvSpPr>
        <p:spPr/>
        <p:txBody>
          <a:bodyPr/>
          <a:lstStyle/>
          <a:p>
            <a:pPr marL="914400" indent="-914400">
              <a:buFont typeface="+mj-lt"/>
              <a:buAutoNum type="arabicPeriod" startAt="2"/>
            </a:pPr>
            <a:r>
              <a:rPr lang="en-US" dirty="0"/>
              <a:t>Expression des besoins :</a:t>
            </a:r>
          </a:p>
        </p:txBody>
      </p:sp>
      <p:sp>
        <p:nvSpPr>
          <p:cNvPr id="3" name="Content Placeholder 2">
            <a:extLst>
              <a:ext uri="{FF2B5EF4-FFF2-40B4-BE49-F238E27FC236}">
                <a16:creationId xmlns:a16="http://schemas.microsoft.com/office/drawing/2014/main" id="{68E9EDEF-83A6-4D14-80FD-E7C73CF0F607}"/>
              </a:ext>
            </a:extLst>
          </p:cNvPr>
          <p:cNvSpPr>
            <a:spLocks noGrp="1"/>
          </p:cNvSpPr>
          <p:nvPr>
            <p:ph idx="1"/>
          </p:nvPr>
        </p:nvSpPr>
        <p:spPr>
          <a:xfrm>
            <a:off x="1097280" y="1973869"/>
            <a:ext cx="10130701" cy="4472969"/>
          </a:xfrm>
        </p:spPr>
        <p:txBody>
          <a:bodyPr>
            <a:noAutofit/>
          </a:bodyPr>
          <a:lstStyle/>
          <a:p>
            <a:pPr>
              <a:lnSpc>
                <a:spcPct val="100000"/>
              </a:lnSpc>
              <a:spcBef>
                <a:spcPts val="600"/>
              </a:spcBef>
            </a:pPr>
            <a:r>
              <a:rPr lang="fr-FR" sz="1800" dirty="0"/>
              <a:t>Notre système répondra à des besoins cruciaux tels que :</a:t>
            </a:r>
          </a:p>
          <a:p>
            <a:pPr marL="0" indent="0">
              <a:lnSpc>
                <a:spcPct val="100000"/>
              </a:lnSpc>
              <a:spcBef>
                <a:spcPts val="600"/>
              </a:spcBef>
              <a:buNone/>
            </a:pPr>
            <a:endParaRPr lang="fr-FR" sz="1800" dirty="0"/>
          </a:p>
          <a:p>
            <a:pPr>
              <a:lnSpc>
                <a:spcPct val="100000"/>
              </a:lnSpc>
              <a:spcBef>
                <a:spcPts val="600"/>
              </a:spcBef>
              <a:buFont typeface="Wingdings" panose="05000000000000000000" pitchFamily="2" charset="2"/>
              <a:buChar char="Ø"/>
            </a:pPr>
            <a:r>
              <a:rPr lang="fr-FR" sz="1800" dirty="0"/>
              <a:t> </a:t>
            </a:r>
            <a:r>
              <a:rPr lang="fr-FR" sz="1800" b="1" dirty="0"/>
              <a:t>Avoir une énergie permanente sans interruption due à une surtension électrique.</a:t>
            </a:r>
          </a:p>
          <a:p>
            <a:pPr marL="0" indent="0">
              <a:lnSpc>
                <a:spcPct val="100000"/>
              </a:lnSpc>
              <a:spcBef>
                <a:spcPts val="600"/>
              </a:spcBef>
              <a:buNone/>
            </a:pPr>
            <a:endParaRPr lang="fr-FR" sz="1800" b="1" dirty="0"/>
          </a:p>
          <a:p>
            <a:pPr>
              <a:lnSpc>
                <a:spcPct val="100000"/>
              </a:lnSpc>
              <a:spcBef>
                <a:spcPts val="600"/>
              </a:spcBef>
              <a:buFont typeface="Wingdings" panose="05000000000000000000" pitchFamily="2" charset="2"/>
              <a:buChar char="Ø"/>
            </a:pPr>
            <a:r>
              <a:rPr lang="fr-FR" sz="1800" dirty="0"/>
              <a:t>  </a:t>
            </a:r>
            <a:r>
              <a:rPr lang="fr-FR" sz="1800" b="1" dirty="0"/>
              <a:t>La sécurité</a:t>
            </a:r>
            <a:r>
              <a:rPr lang="fr-FR" sz="1800" dirty="0"/>
              <a:t>.</a:t>
            </a:r>
          </a:p>
          <a:p>
            <a:pPr marL="0" indent="0">
              <a:lnSpc>
                <a:spcPct val="100000"/>
              </a:lnSpc>
              <a:spcBef>
                <a:spcPts val="600"/>
              </a:spcBef>
              <a:buNone/>
            </a:pPr>
            <a:endParaRPr lang="fr-FR" sz="1800" dirty="0"/>
          </a:p>
          <a:p>
            <a:pPr>
              <a:lnSpc>
                <a:spcPct val="100000"/>
              </a:lnSpc>
              <a:spcBef>
                <a:spcPts val="600"/>
              </a:spcBef>
              <a:buFont typeface="Wingdings" panose="05000000000000000000" pitchFamily="2" charset="2"/>
              <a:buChar char="Ø"/>
            </a:pPr>
            <a:r>
              <a:rPr lang="fr-FR" sz="1800" dirty="0"/>
              <a:t> </a:t>
            </a:r>
            <a:r>
              <a:rPr lang="fr-FR" sz="1800" b="1" dirty="0"/>
              <a:t>La communication</a:t>
            </a:r>
            <a:r>
              <a:rPr lang="fr-FR" sz="1800" dirty="0"/>
              <a:t>.</a:t>
            </a:r>
          </a:p>
          <a:p>
            <a:pPr marL="0" indent="0">
              <a:lnSpc>
                <a:spcPct val="100000"/>
              </a:lnSpc>
              <a:spcBef>
                <a:spcPts val="600"/>
              </a:spcBef>
              <a:buNone/>
            </a:pPr>
            <a:r>
              <a:rPr lang="fr-FR" sz="1800" dirty="0"/>
              <a:t>                      </a:t>
            </a:r>
            <a:endParaRPr lang="en-US" sz="1800" dirty="0"/>
          </a:p>
        </p:txBody>
      </p:sp>
      <p:sp>
        <p:nvSpPr>
          <p:cNvPr id="4" name="Slide Number Placeholder 3">
            <a:extLst>
              <a:ext uri="{FF2B5EF4-FFF2-40B4-BE49-F238E27FC236}">
                <a16:creationId xmlns:a16="http://schemas.microsoft.com/office/drawing/2014/main" id="{F0397295-F97F-42C1-A6F0-C096F4C80460}"/>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763835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E9161-D68A-46E6-A803-752C85737D4C}"/>
              </a:ext>
            </a:extLst>
          </p:cNvPr>
          <p:cNvSpPr>
            <a:spLocks noGrp="1"/>
          </p:cNvSpPr>
          <p:nvPr>
            <p:ph type="title"/>
          </p:nvPr>
        </p:nvSpPr>
        <p:spPr/>
        <p:txBody>
          <a:bodyPr/>
          <a:lstStyle/>
          <a:p>
            <a:pPr marL="914400" indent="-914400">
              <a:buFont typeface="+mj-lt"/>
              <a:buAutoNum type="arabicPeriod" startAt="3"/>
            </a:pPr>
            <a:r>
              <a:rPr lang="en-US" dirty="0"/>
              <a:t>Problématique :</a:t>
            </a:r>
          </a:p>
        </p:txBody>
      </p:sp>
      <p:sp>
        <p:nvSpPr>
          <p:cNvPr id="4" name="Slide Number Placeholder 3">
            <a:extLst>
              <a:ext uri="{FF2B5EF4-FFF2-40B4-BE49-F238E27FC236}">
                <a16:creationId xmlns:a16="http://schemas.microsoft.com/office/drawing/2014/main" id="{A58192E8-B1E7-4D03-B436-B85F076E4476}"/>
              </a:ext>
            </a:extLst>
          </p:cNvPr>
          <p:cNvSpPr>
            <a:spLocks noGrp="1"/>
          </p:cNvSpPr>
          <p:nvPr>
            <p:ph type="sldNum" sz="quarter" idx="12"/>
          </p:nvPr>
        </p:nvSpPr>
        <p:spPr/>
        <p:txBody>
          <a:bodyPr/>
          <a:lstStyle/>
          <a:p>
            <a:fld id="{3A98EE3D-8CD1-4C3F-BD1C-C98C9596463C}" type="slidenum">
              <a:rPr lang="en-US" smtClean="0"/>
              <a:t>5</a:t>
            </a:fld>
            <a:endParaRPr lang="en-US" dirty="0"/>
          </a:p>
        </p:txBody>
      </p:sp>
      <p:pic>
        <p:nvPicPr>
          <p:cNvPr id="5" name="Content Placeholder 10">
            <a:extLst>
              <a:ext uri="{FF2B5EF4-FFF2-40B4-BE49-F238E27FC236}">
                <a16:creationId xmlns:a16="http://schemas.microsoft.com/office/drawing/2014/main" id="{232CD55A-E7A1-40F6-A712-2F8EC7AFD09B}"/>
              </a:ext>
            </a:extLst>
          </p:cNvPr>
          <p:cNvPicPr>
            <a:picLocks noGrp="1" noChangeAspect="1"/>
          </p:cNvPicPr>
          <p:nvPr>
            <p:ph idx="1"/>
          </p:nvPr>
        </p:nvPicPr>
        <p:blipFill>
          <a:blip r:embed="rId2"/>
          <a:stretch>
            <a:fillRect/>
          </a:stretch>
        </p:blipFill>
        <p:spPr>
          <a:xfrm>
            <a:off x="4134712" y="1988718"/>
            <a:ext cx="3561511" cy="2570966"/>
          </a:xfrm>
        </p:spPr>
      </p:pic>
      <p:sp>
        <p:nvSpPr>
          <p:cNvPr id="6" name="TextBox 5">
            <a:extLst>
              <a:ext uri="{FF2B5EF4-FFF2-40B4-BE49-F238E27FC236}">
                <a16:creationId xmlns:a16="http://schemas.microsoft.com/office/drawing/2014/main" id="{B7D7DAEF-BE0F-4E39-9CF5-02E9F16AEB10}"/>
              </a:ext>
            </a:extLst>
          </p:cNvPr>
          <p:cNvSpPr txBox="1"/>
          <p:nvPr/>
        </p:nvSpPr>
        <p:spPr>
          <a:xfrm>
            <a:off x="2181439" y="4595598"/>
            <a:ext cx="7696541" cy="215444"/>
          </a:xfrm>
          <a:prstGeom prst="rect">
            <a:avLst/>
          </a:prstGeom>
          <a:noFill/>
        </p:spPr>
        <p:txBody>
          <a:bodyPr wrap="square" rtlCol="0">
            <a:spAutoFit/>
          </a:bodyPr>
          <a:lstStyle/>
          <a:p>
            <a:r>
              <a:rPr lang="en-US" sz="800" dirty="0">
                <a:solidFill>
                  <a:srgbClr val="7030A0"/>
                </a:solidFill>
              </a:rPr>
              <a:t>https://www.dreamstime.com/faulty-wiring-became-cause-distribution-board-fire-bad-electrical-systems-caused-inside-electric-fuse-box-home-started-image151539832</a:t>
            </a:r>
          </a:p>
        </p:txBody>
      </p:sp>
      <p:sp>
        <p:nvSpPr>
          <p:cNvPr id="7" name="TextBox 6">
            <a:extLst>
              <a:ext uri="{FF2B5EF4-FFF2-40B4-BE49-F238E27FC236}">
                <a16:creationId xmlns:a16="http://schemas.microsoft.com/office/drawing/2014/main" id="{7E77DB76-F0F2-45BA-AE8F-A953E79A9C14}"/>
              </a:ext>
            </a:extLst>
          </p:cNvPr>
          <p:cNvSpPr txBox="1"/>
          <p:nvPr/>
        </p:nvSpPr>
        <p:spPr>
          <a:xfrm>
            <a:off x="282931" y="5400291"/>
            <a:ext cx="11866697" cy="369332"/>
          </a:xfrm>
          <a:prstGeom prst="rect">
            <a:avLst/>
          </a:prstGeom>
          <a:noFill/>
        </p:spPr>
        <p:txBody>
          <a:bodyPr wrap="square" rtlCol="0">
            <a:spAutoFit/>
          </a:bodyPr>
          <a:lstStyle/>
          <a:p>
            <a:r>
              <a:rPr lang="fr-FR" b="1" dirty="0">
                <a:solidFill>
                  <a:srgbClr val="FF0000"/>
                </a:solidFill>
                <a:latin typeface="Arial" panose="020B0604020202020204" pitchFamily="34" charset="0"/>
                <a:cs typeface="Arial" panose="020B0604020202020204" pitchFamily="34" charset="0"/>
              </a:rPr>
              <a:t>« Comment répartir de façon prioritaire, intelligente l’énergie dans un foyer en fonction des besoins ? »</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5969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B38F-EA55-41E7-87BB-1B361E1F325A}"/>
              </a:ext>
            </a:extLst>
          </p:cNvPr>
          <p:cNvSpPr>
            <a:spLocks noGrp="1"/>
          </p:cNvSpPr>
          <p:nvPr>
            <p:ph type="title"/>
          </p:nvPr>
        </p:nvSpPr>
        <p:spPr/>
        <p:txBody>
          <a:bodyPr/>
          <a:lstStyle/>
          <a:p>
            <a:pPr marL="914400" indent="-914400">
              <a:buFont typeface="+mj-lt"/>
              <a:buAutoNum type="arabicPeriod" startAt="4"/>
            </a:pPr>
            <a:r>
              <a:rPr lang="en-US" dirty="0"/>
              <a:t>Objectifs de notre </a:t>
            </a:r>
            <a:r>
              <a:rPr lang="fr-FR" dirty="0"/>
              <a:t>projet</a:t>
            </a:r>
          </a:p>
        </p:txBody>
      </p:sp>
      <p:sp>
        <p:nvSpPr>
          <p:cNvPr id="3" name="Content Placeholder 2">
            <a:extLst>
              <a:ext uri="{FF2B5EF4-FFF2-40B4-BE49-F238E27FC236}">
                <a16:creationId xmlns:a16="http://schemas.microsoft.com/office/drawing/2014/main" id="{171D5638-4F54-45D4-91BF-B191DB2C3E74}"/>
              </a:ext>
            </a:extLst>
          </p:cNvPr>
          <p:cNvSpPr>
            <a:spLocks noGrp="1"/>
          </p:cNvSpPr>
          <p:nvPr>
            <p:ph idx="1"/>
          </p:nvPr>
        </p:nvSpPr>
        <p:spPr/>
        <p:txBody>
          <a:bodyPr/>
          <a:lstStyle/>
          <a:p>
            <a:r>
              <a:rPr lang="fr-FR" dirty="0">
                <a:latin typeface="Arial Black" panose="020B0A04020102020204" pitchFamily="34" charset="0"/>
              </a:rPr>
              <a:t>Ce système aura comme objectifs : </a:t>
            </a:r>
          </a:p>
          <a:p>
            <a:pPr lvl="1">
              <a:lnSpc>
                <a:spcPct val="300000"/>
              </a:lnSpc>
            </a:pPr>
            <a:r>
              <a:rPr lang="fr-FR" dirty="0"/>
              <a:t>D’ordre global : Eviter le saut du disjoncteur dû à une surtension électrique.</a:t>
            </a:r>
          </a:p>
          <a:p>
            <a:pPr lvl="1">
              <a:lnSpc>
                <a:spcPct val="300000"/>
              </a:lnSpc>
            </a:pPr>
            <a:r>
              <a:rPr lang="fr-FR" dirty="0"/>
              <a:t>D’ordre spécifique : La réduction de la facture d’énergie, assurer plus de confort et de sécurité.</a:t>
            </a:r>
            <a:endParaRPr lang="en-US" dirty="0"/>
          </a:p>
        </p:txBody>
      </p:sp>
      <p:sp>
        <p:nvSpPr>
          <p:cNvPr id="4" name="Slide Number Placeholder 3">
            <a:extLst>
              <a:ext uri="{FF2B5EF4-FFF2-40B4-BE49-F238E27FC236}">
                <a16:creationId xmlns:a16="http://schemas.microsoft.com/office/drawing/2014/main" id="{28BC5FC1-68B0-42BE-8DF8-F3B8C204E5EF}"/>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545774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FF58-7FE4-4288-B6B1-D446227D21DB}"/>
              </a:ext>
            </a:extLst>
          </p:cNvPr>
          <p:cNvSpPr>
            <a:spLocks noGrp="1"/>
          </p:cNvSpPr>
          <p:nvPr>
            <p:ph type="title"/>
          </p:nvPr>
        </p:nvSpPr>
        <p:spPr/>
        <p:txBody>
          <a:bodyPr/>
          <a:lstStyle/>
          <a:p>
            <a:pPr marL="914400" indent="-914400">
              <a:buFont typeface="+mj-lt"/>
              <a:buAutoNum type="arabicPeriod" startAt="5"/>
            </a:pPr>
            <a:r>
              <a:rPr lang="en-US" dirty="0"/>
              <a:t>Univers de solutions :</a:t>
            </a:r>
          </a:p>
        </p:txBody>
      </p:sp>
      <p:sp>
        <p:nvSpPr>
          <p:cNvPr id="4" name="Slide Number Placeholder 3">
            <a:extLst>
              <a:ext uri="{FF2B5EF4-FFF2-40B4-BE49-F238E27FC236}">
                <a16:creationId xmlns:a16="http://schemas.microsoft.com/office/drawing/2014/main" id="{4CC2D9EB-6B5A-4E32-A4DB-883E0532B0A0}"/>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9" name="Content Placeholder 8">
            <a:extLst>
              <a:ext uri="{FF2B5EF4-FFF2-40B4-BE49-F238E27FC236}">
                <a16:creationId xmlns:a16="http://schemas.microsoft.com/office/drawing/2014/main" id="{D7A0B959-119B-4A41-BA20-DB1F568920DD}"/>
              </a:ext>
            </a:extLst>
          </p:cNvPr>
          <p:cNvPicPr>
            <a:picLocks noGrp="1" noChangeAspect="1"/>
          </p:cNvPicPr>
          <p:nvPr>
            <p:ph idx="1"/>
          </p:nvPr>
        </p:nvPicPr>
        <p:blipFill>
          <a:blip r:embed="rId2"/>
          <a:stretch>
            <a:fillRect/>
          </a:stretch>
        </p:blipFill>
        <p:spPr>
          <a:xfrm>
            <a:off x="2898072" y="2719054"/>
            <a:ext cx="5866830" cy="2489291"/>
          </a:xfrm>
        </p:spPr>
      </p:pic>
      <p:sp>
        <p:nvSpPr>
          <p:cNvPr id="10" name="TextBox 9">
            <a:extLst>
              <a:ext uri="{FF2B5EF4-FFF2-40B4-BE49-F238E27FC236}">
                <a16:creationId xmlns:a16="http://schemas.microsoft.com/office/drawing/2014/main" id="{E99A1AED-6EE0-437E-A609-28ECE5A52C03}"/>
              </a:ext>
            </a:extLst>
          </p:cNvPr>
          <p:cNvSpPr txBox="1"/>
          <p:nvPr/>
        </p:nvSpPr>
        <p:spPr>
          <a:xfrm>
            <a:off x="2940934" y="5243931"/>
            <a:ext cx="6864151" cy="253916"/>
          </a:xfrm>
          <a:prstGeom prst="rect">
            <a:avLst/>
          </a:prstGeom>
          <a:noFill/>
        </p:spPr>
        <p:txBody>
          <a:bodyPr wrap="square" rtlCol="0">
            <a:spAutoFit/>
          </a:bodyPr>
          <a:lstStyle/>
          <a:p>
            <a:r>
              <a:rPr lang="en-US" sz="1050" u="sng" dirty="0">
                <a:solidFill>
                  <a:srgbClr val="0070C0"/>
                </a:solidFill>
              </a:rPr>
              <a:t>https://www.amazon.fr/SMAPPEE-Consommation-Habitation-Installation-Installations/dp/B00Q4SD0S6</a:t>
            </a:r>
          </a:p>
        </p:txBody>
      </p:sp>
      <p:sp>
        <p:nvSpPr>
          <p:cNvPr id="3" name="TextBox 2">
            <a:extLst>
              <a:ext uri="{FF2B5EF4-FFF2-40B4-BE49-F238E27FC236}">
                <a16:creationId xmlns:a16="http://schemas.microsoft.com/office/drawing/2014/main" id="{BF1BFC2D-3724-4ACA-BA99-B090B3C9DCB5}"/>
              </a:ext>
            </a:extLst>
          </p:cNvPr>
          <p:cNvSpPr txBox="1"/>
          <p:nvPr/>
        </p:nvSpPr>
        <p:spPr>
          <a:xfrm>
            <a:off x="1762125" y="2147263"/>
            <a:ext cx="5829300" cy="369332"/>
          </a:xfrm>
          <a:prstGeom prst="rect">
            <a:avLst/>
          </a:prstGeom>
          <a:noFill/>
        </p:spPr>
        <p:txBody>
          <a:bodyPr wrap="square" rtlCol="0">
            <a:spAutoFit/>
          </a:bodyPr>
          <a:lstStyle/>
          <a:p>
            <a:r>
              <a:rPr lang="en-US" dirty="0"/>
              <a:t>5.1.</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ea typeface="Calibri" panose="020F0502020204030204" pitchFamily="34" charset="0"/>
                <a:cs typeface="Arial" panose="020B0604020202020204" pitchFamily="34" charset="0"/>
              </a:rPr>
              <a:t>Smappee</a:t>
            </a:r>
            <a:r>
              <a:rPr lang="en-US" sz="1800" dirty="0">
                <a:effectLst/>
                <a:ea typeface="Calibri" panose="020F0502020204030204" pitchFamily="34" charset="0"/>
                <a:cs typeface="Arial" panose="020B0604020202020204" pitchFamily="34" charset="0"/>
              </a:rPr>
              <a:t> Energy Monitor</a:t>
            </a:r>
            <a:endParaRPr lang="en-US" dirty="0"/>
          </a:p>
        </p:txBody>
      </p:sp>
    </p:spTree>
    <p:extLst>
      <p:ext uri="{BB962C8B-B14F-4D97-AF65-F5344CB8AC3E}">
        <p14:creationId xmlns:p14="http://schemas.microsoft.com/office/powerpoint/2010/main" val="446496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1C5F-EA4A-4CBA-829E-F9730FC608D1}"/>
              </a:ext>
            </a:extLst>
          </p:cNvPr>
          <p:cNvSpPr>
            <a:spLocks noGrp="1"/>
          </p:cNvSpPr>
          <p:nvPr>
            <p:ph type="title"/>
          </p:nvPr>
        </p:nvSpPr>
        <p:spPr/>
        <p:txBody>
          <a:bodyPr/>
          <a:lstStyle/>
          <a:p>
            <a:pPr marL="914400" indent="-914400">
              <a:buFont typeface="+mj-lt"/>
              <a:buAutoNum type="arabicPeriod" startAt="5"/>
            </a:pPr>
            <a:r>
              <a:rPr lang="en-US" dirty="0"/>
              <a:t>Univers de solutions :</a:t>
            </a:r>
          </a:p>
        </p:txBody>
      </p:sp>
      <p:pic>
        <p:nvPicPr>
          <p:cNvPr id="6" name="Content Placeholder 5">
            <a:extLst>
              <a:ext uri="{FF2B5EF4-FFF2-40B4-BE49-F238E27FC236}">
                <a16:creationId xmlns:a16="http://schemas.microsoft.com/office/drawing/2014/main" id="{65E4D891-AA2B-4155-B7AD-9DB41A74059E}"/>
              </a:ext>
            </a:extLst>
          </p:cNvPr>
          <p:cNvPicPr>
            <a:picLocks noGrp="1" noChangeAspect="1"/>
          </p:cNvPicPr>
          <p:nvPr>
            <p:ph idx="1"/>
          </p:nvPr>
        </p:nvPicPr>
        <p:blipFill>
          <a:blip r:embed="rId2"/>
          <a:stretch>
            <a:fillRect/>
          </a:stretch>
        </p:blipFill>
        <p:spPr>
          <a:xfrm>
            <a:off x="4738103" y="2560715"/>
            <a:ext cx="1957192" cy="2691140"/>
          </a:xfrm>
        </p:spPr>
      </p:pic>
      <p:sp>
        <p:nvSpPr>
          <p:cNvPr id="4" name="Slide Number Placeholder 3">
            <a:extLst>
              <a:ext uri="{FF2B5EF4-FFF2-40B4-BE49-F238E27FC236}">
                <a16:creationId xmlns:a16="http://schemas.microsoft.com/office/drawing/2014/main" id="{8E673345-E629-46A8-9969-F78BEAAB5B55}"/>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7" name="TextBox 6">
            <a:extLst>
              <a:ext uri="{FF2B5EF4-FFF2-40B4-BE49-F238E27FC236}">
                <a16:creationId xmlns:a16="http://schemas.microsoft.com/office/drawing/2014/main" id="{B5B7C0B8-2C48-4D35-989A-A347CB479F17}"/>
              </a:ext>
            </a:extLst>
          </p:cNvPr>
          <p:cNvSpPr txBox="1"/>
          <p:nvPr/>
        </p:nvSpPr>
        <p:spPr>
          <a:xfrm>
            <a:off x="1705049" y="5251855"/>
            <a:ext cx="9980492" cy="553998"/>
          </a:xfrm>
          <a:prstGeom prst="rect">
            <a:avLst/>
          </a:prstGeom>
          <a:noFill/>
        </p:spPr>
        <p:txBody>
          <a:bodyPr wrap="square" rtlCol="0">
            <a:spAutoFit/>
          </a:bodyPr>
          <a:lstStyle/>
          <a:p>
            <a:r>
              <a:rPr lang="en-US" sz="1000" u="sng" dirty="0">
                <a:solidFill>
                  <a:srgbClr val="0070C0"/>
                </a:solidFill>
              </a:rPr>
              <a:t>https://www.amazon.fr/Efergy-Elite-E2-%C3%A9metteur/dp/B010MJZU58/ref=sr_1_1?adgrpid=1360096820237931&amp;hvadid=85006478700659&amp;hvbmt=bp&amp;hvdev=c&amp;hvlocphy=151429&amp;hvnetw=o&amp;hvqmt=p&amp;hvtargid=kwd-85006577164874%3Aloc-124&amp;hydadcr=28259_2269076&amp;keywords=efergy+e2&amp;qid=1674129212&amp;sr=8-1</a:t>
            </a:r>
          </a:p>
        </p:txBody>
      </p:sp>
      <p:sp>
        <p:nvSpPr>
          <p:cNvPr id="5" name="TextBox 4">
            <a:extLst>
              <a:ext uri="{FF2B5EF4-FFF2-40B4-BE49-F238E27FC236}">
                <a16:creationId xmlns:a16="http://schemas.microsoft.com/office/drawing/2014/main" id="{AF44215E-E2F0-4B9D-B43F-E920C252E721}"/>
              </a:ext>
            </a:extLst>
          </p:cNvPr>
          <p:cNvSpPr txBox="1"/>
          <p:nvPr/>
        </p:nvSpPr>
        <p:spPr>
          <a:xfrm>
            <a:off x="1600200" y="2119313"/>
            <a:ext cx="5048250" cy="369332"/>
          </a:xfrm>
          <a:prstGeom prst="rect">
            <a:avLst/>
          </a:prstGeom>
          <a:noFill/>
        </p:spPr>
        <p:txBody>
          <a:bodyPr wrap="square" rtlCol="0">
            <a:spAutoFit/>
          </a:bodyPr>
          <a:lstStyle/>
          <a:p>
            <a:r>
              <a:rPr lang="en-US" dirty="0"/>
              <a:t>5.2.</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ea typeface="Calibri" panose="020F0502020204030204" pitchFamily="34" charset="0"/>
                <a:cs typeface="Arial" panose="020B0604020202020204" pitchFamily="34" charset="0"/>
              </a:rPr>
              <a:t>Eferg</a:t>
            </a:r>
            <a:r>
              <a:rPr lang="en-US" sz="1800" dirty="0">
                <a:effectLst/>
                <a:ea typeface="Calibri" panose="020F0502020204030204" pitchFamily="34" charset="0"/>
                <a:cs typeface="Arial" panose="020B0604020202020204" pitchFamily="34" charset="0"/>
              </a:rPr>
              <a:t> e2 Classic Wireless Energy Monitor</a:t>
            </a:r>
            <a:endParaRPr lang="en-US" dirty="0"/>
          </a:p>
        </p:txBody>
      </p:sp>
    </p:spTree>
    <p:extLst>
      <p:ext uri="{BB962C8B-B14F-4D97-AF65-F5344CB8AC3E}">
        <p14:creationId xmlns:p14="http://schemas.microsoft.com/office/powerpoint/2010/main" val="116806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8B2D7-FE16-4777-9757-BC7CE75EA7D1}"/>
              </a:ext>
            </a:extLst>
          </p:cNvPr>
          <p:cNvSpPr>
            <a:spLocks noGrp="1"/>
          </p:cNvSpPr>
          <p:nvPr>
            <p:ph type="title"/>
          </p:nvPr>
        </p:nvSpPr>
        <p:spPr/>
        <p:txBody>
          <a:bodyPr/>
          <a:lstStyle/>
          <a:p>
            <a:pPr marL="914400" indent="-914400">
              <a:buFont typeface="+mj-lt"/>
              <a:buAutoNum type="arabicPeriod" startAt="5"/>
            </a:pPr>
            <a:r>
              <a:rPr lang="en-US" dirty="0"/>
              <a:t>Univers de solutions :</a:t>
            </a:r>
          </a:p>
        </p:txBody>
      </p:sp>
      <p:sp>
        <p:nvSpPr>
          <p:cNvPr id="4" name="Slide Number Placeholder 3">
            <a:extLst>
              <a:ext uri="{FF2B5EF4-FFF2-40B4-BE49-F238E27FC236}">
                <a16:creationId xmlns:a16="http://schemas.microsoft.com/office/drawing/2014/main" id="{89E2AF99-9939-4DDF-A919-71775A2CEDB0}"/>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5" name="Content Placeholder 4">
            <a:extLst>
              <a:ext uri="{FF2B5EF4-FFF2-40B4-BE49-F238E27FC236}">
                <a16:creationId xmlns:a16="http://schemas.microsoft.com/office/drawing/2014/main" id="{4378DD38-559E-480B-B5C8-3D26E29FAEA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021116" y="2542279"/>
            <a:ext cx="3367892" cy="2384912"/>
          </a:xfrm>
          <a:prstGeom prst="rect">
            <a:avLst/>
          </a:prstGeom>
        </p:spPr>
      </p:pic>
      <p:sp>
        <p:nvSpPr>
          <p:cNvPr id="6" name="TextBox 5">
            <a:extLst>
              <a:ext uri="{FF2B5EF4-FFF2-40B4-BE49-F238E27FC236}">
                <a16:creationId xmlns:a16="http://schemas.microsoft.com/office/drawing/2014/main" id="{B7E6C02D-472B-45F2-8CDA-81335B3D5D75}"/>
              </a:ext>
            </a:extLst>
          </p:cNvPr>
          <p:cNvSpPr txBox="1"/>
          <p:nvPr/>
        </p:nvSpPr>
        <p:spPr>
          <a:xfrm>
            <a:off x="3989736" y="5080045"/>
            <a:ext cx="7610433" cy="261610"/>
          </a:xfrm>
          <a:prstGeom prst="rect">
            <a:avLst/>
          </a:prstGeom>
          <a:noFill/>
        </p:spPr>
        <p:txBody>
          <a:bodyPr wrap="square" rtlCol="0">
            <a:spAutoFit/>
          </a:bodyPr>
          <a:lstStyle/>
          <a:p>
            <a:r>
              <a:rPr lang="en-US" sz="1100" u="sng" dirty="0">
                <a:solidFill>
                  <a:srgbClr val="0070C0"/>
                </a:solidFill>
              </a:rPr>
              <a:t>https://technplay.com/test-wemo-insight-switch-belkin-103421/</a:t>
            </a:r>
          </a:p>
        </p:txBody>
      </p:sp>
      <p:sp>
        <p:nvSpPr>
          <p:cNvPr id="3" name="TextBox 2">
            <a:extLst>
              <a:ext uri="{FF2B5EF4-FFF2-40B4-BE49-F238E27FC236}">
                <a16:creationId xmlns:a16="http://schemas.microsoft.com/office/drawing/2014/main" id="{82B31ECE-25E4-4EE3-AEAB-751B9FED35B7}"/>
              </a:ext>
            </a:extLst>
          </p:cNvPr>
          <p:cNvSpPr txBox="1"/>
          <p:nvPr/>
        </p:nvSpPr>
        <p:spPr>
          <a:xfrm>
            <a:off x="1343025" y="2172947"/>
            <a:ext cx="5129213" cy="369332"/>
          </a:xfrm>
          <a:prstGeom prst="rect">
            <a:avLst/>
          </a:prstGeom>
          <a:noFill/>
        </p:spPr>
        <p:txBody>
          <a:bodyPr wrap="square" rtlCol="0">
            <a:spAutoFit/>
          </a:bodyPr>
          <a:lstStyle/>
          <a:p>
            <a:r>
              <a:rPr lang="en-US" dirty="0"/>
              <a:t>5.3.</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ea typeface="Calibri" panose="020F0502020204030204" pitchFamily="34" charset="0"/>
                <a:cs typeface="Arial" panose="020B0604020202020204" pitchFamily="34" charset="0"/>
              </a:rPr>
              <a:t>Belkin WeMo insight switch</a:t>
            </a:r>
            <a:endParaRPr lang="en-US" dirty="0"/>
          </a:p>
        </p:txBody>
      </p:sp>
    </p:spTree>
    <p:extLst>
      <p:ext uri="{BB962C8B-B14F-4D97-AF65-F5344CB8AC3E}">
        <p14:creationId xmlns:p14="http://schemas.microsoft.com/office/powerpoint/2010/main" val="47846814"/>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purl.org/dc/dcmitype/"/>
    <ds:schemaRef ds:uri="http://schemas.microsoft.com/office/2006/metadata/properties"/>
    <ds:schemaRef ds:uri="http://schemas.microsoft.com/office/2006/documentManagement/types"/>
    <ds:schemaRef ds:uri="16c05727-aa75-4e4a-9b5f-8a80a1165891"/>
    <ds:schemaRef ds:uri="http://purl.org/dc/elements/1.1/"/>
    <ds:schemaRef ds:uri="http://purl.org/dc/terms/"/>
    <ds:schemaRef ds:uri="http://schemas.microsoft.com/office/infopath/2007/PartnerControl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{C751CC35-30A4-4959-A51D-3818D8435013}tf11437505_win32</Template>
  <TotalTime>1798</TotalTime>
  <Words>796</Words>
  <Application>Microsoft Office PowerPoint</Application>
  <PresentationFormat>Widescreen</PresentationFormat>
  <Paragraphs>137</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 Black</vt:lpstr>
      <vt:lpstr>Bell MT</vt:lpstr>
      <vt:lpstr>Calibri</vt:lpstr>
      <vt:lpstr>Centaur</vt:lpstr>
      <vt:lpstr>Georgia Pro Cond Light</vt:lpstr>
      <vt:lpstr>Noto Sans</vt:lpstr>
      <vt:lpstr>Söhne</vt:lpstr>
      <vt:lpstr>Speak Pro</vt:lpstr>
      <vt:lpstr>Wingdings</vt:lpstr>
      <vt:lpstr>RetrospectVTI</vt:lpstr>
      <vt:lpstr>Smart City</vt:lpstr>
      <vt:lpstr>Sommaire:</vt:lpstr>
      <vt:lpstr>Introduction :</vt:lpstr>
      <vt:lpstr>Expression des besoins :</vt:lpstr>
      <vt:lpstr>Problématique :</vt:lpstr>
      <vt:lpstr>Objectifs de notre projet</vt:lpstr>
      <vt:lpstr>Univers de solutions :</vt:lpstr>
      <vt:lpstr>Univers de solutions :</vt:lpstr>
      <vt:lpstr>Univers de solutions :</vt:lpstr>
      <vt:lpstr>Univers de solutions :</vt:lpstr>
      <vt:lpstr>Univers de solutions :</vt:lpstr>
      <vt:lpstr>Univers de solutions :</vt:lpstr>
      <vt:lpstr>Univers de solutions :</vt:lpstr>
      <vt:lpstr>Univers de solutions :</vt:lpstr>
      <vt:lpstr>Univers de solutions :</vt:lpstr>
      <vt:lpstr>Universe de solutions :</vt:lpstr>
      <vt:lpstr>Solution retenue :</vt:lpstr>
      <vt:lpstr>6.1.      Explication du fonctionnement :</vt:lpstr>
      <vt:lpstr>6.2.     Analyse fonctionnelle :</vt:lpstr>
      <vt:lpstr>6.3.     Analyse fonctionnelle :</vt:lpstr>
      <vt:lpstr>6.4.    Analyse fonctionnelle :</vt:lpstr>
      <vt:lpstr>6.5.       Les composantes :</vt:lpstr>
      <vt:lpstr>6.5.       Les composantes :</vt:lpstr>
      <vt:lpstr>Conclusion :</vt:lpstr>
      <vt:lpstr>Bibliographie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adam khali</dc:creator>
  <cp:lastModifiedBy>adam khali</cp:lastModifiedBy>
  <cp:revision>59</cp:revision>
  <dcterms:created xsi:type="dcterms:W3CDTF">2023-01-17T20:38:17Z</dcterms:created>
  <dcterms:modified xsi:type="dcterms:W3CDTF">2023-01-19T14:49:12Z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